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6"/>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15" r:id="rId42"/>
    <p:sldId id="316" r:id="rId43"/>
    <p:sldId id="312" r:id="rId44"/>
    <p:sldId id="317" r:id="rId45"/>
    <p:sldId id="313" r:id="rId46"/>
    <p:sldId id="319" r:id="rId47"/>
    <p:sldId id="318" r:id="rId48"/>
    <p:sldId id="320" r:id="rId49"/>
    <p:sldId id="321" r:id="rId50"/>
    <p:sldId id="322" r:id="rId51"/>
    <p:sldId id="323" r:id="rId52"/>
    <p:sldId id="326" r:id="rId53"/>
    <p:sldId id="324" r:id="rId54"/>
    <p:sldId id="325" r:id="rId55"/>
    <p:sldId id="327" r:id="rId56"/>
    <p:sldId id="339" r:id="rId57"/>
    <p:sldId id="337" r:id="rId58"/>
    <p:sldId id="328" r:id="rId59"/>
    <p:sldId id="329" r:id="rId60"/>
    <p:sldId id="330" r:id="rId61"/>
    <p:sldId id="331" r:id="rId62"/>
    <p:sldId id="332" r:id="rId63"/>
    <p:sldId id="333" r:id="rId64"/>
    <p:sldId id="334" r:id="rId65"/>
    <p:sldId id="335" r:id="rId66"/>
    <p:sldId id="340" r:id="rId67"/>
    <p:sldId id="338" r:id="rId68"/>
    <p:sldId id="343" r:id="rId69"/>
    <p:sldId id="341" r:id="rId70"/>
    <p:sldId id="342" r:id="rId71"/>
    <p:sldId id="345" r:id="rId72"/>
    <p:sldId id="346" r:id="rId73"/>
    <p:sldId id="347" r:id="rId74"/>
    <p:sldId id="344" r:id="rId7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806"/>
    <a:srgbClr val="A20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7" autoAdjust="0"/>
    <p:restoredTop sz="94677"/>
  </p:normalViewPr>
  <p:slideViewPr>
    <p:cSldViewPr snapToGrid="0">
      <p:cViewPr>
        <p:scale>
          <a:sx n="110" d="100"/>
          <a:sy n="110" d="100"/>
        </p:scale>
        <p:origin x="59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lawinsider.com/dictionary/time-to-collision" TargetMode="External"/><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12.xml"/><Relationship Id="rId4" Type="http://schemas.openxmlformats.org/officeDocument/2006/relationships/image" Target="../media/image103.emf"/></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emf"/><Relationship Id="rId1" Type="http://schemas.openxmlformats.org/officeDocument/2006/relationships/slideLayout" Target="../slideLayouts/slideLayout1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xml"/><Relationship Id="rId5" Type="http://schemas.openxmlformats.org/officeDocument/2006/relationships/image" Target="../media/image112.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12.xml"/><Relationship Id="rId5" Type="http://schemas.openxmlformats.org/officeDocument/2006/relationships/image" Target="../media/image118.png"/><Relationship Id="rId4" Type="http://schemas.openxmlformats.org/officeDocument/2006/relationships/image" Target="../media/image114.png"/></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9.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6603131" y="3889525"/>
            <a:ext cx="5067300" cy="126982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55628"/>
            <a:ext cx="3308096"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 and acceleration limits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349630" y="1748338"/>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4" name="Arrow: Down 12">
            <a:extLst>
              <a:ext uri="{FF2B5EF4-FFF2-40B4-BE49-F238E27FC236}">
                <a16:creationId xmlns:a16="http://schemas.microsoft.com/office/drawing/2014/main" id="{920A64A4-C98D-2A37-FCB5-8B27085A1A89}"/>
              </a:ext>
            </a:extLst>
          </p:cNvPr>
          <p:cNvSpPr/>
          <p:nvPr/>
        </p:nvSpPr>
        <p:spPr>
          <a:xfrm>
            <a:off x="1944208" y="4925722"/>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108579FB-F7E3-0B5E-B0A3-2DE6FC5C234F}"/>
              </a:ext>
            </a:extLst>
          </p:cNvPr>
          <p:cNvSpPr txBox="1"/>
          <p:nvPr/>
        </p:nvSpPr>
        <p:spPr>
          <a:xfrm>
            <a:off x="860355" y="5951449"/>
            <a:ext cx="30210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Decide on one final Trajectory  </a:t>
            </a:r>
          </a:p>
        </p:txBody>
      </p:sp>
      <p:sp>
        <p:nvSpPr>
          <p:cNvPr id="10" name="Rectangle: Rounded Corners 5">
            <a:extLst>
              <a:ext uri="{FF2B5EF4-FFF2-40B4-BE49-F238E27FC236}">
                <a16:creationId xmlns:a16="http://schemas.microsoft.com/office/drawing/2014/main" id="{86A5A9C0-E470-41E7-33CB-570F52A09134}"/>
              </a:ext>
            </a:extLst>
          </p:cNvPr>
          <p:cNvSpPr/>
          <p:nvPr/>
        </p:nvSpPr>
        <p:spPr>
          <a:xfrm>
            <a:off x="5871414" y="5812711"/>
            <a:ext cx="50886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lang="en-US" sz="1400" dirty="0"/>
              <a:t>Assuming this trajectory, create an attractive potential field that makes the vehicle follow this trajectory profile.</a:t>
            </a:r>
          </a:p>
        </p:txBody>
      </p:sp>
      <p:sp>
        <p:nvSpPr>
          <p:cNvPr id="11" name="Arrow: Down 12">
            <a:extLst>
              <a:ext uri="{FF2B5EF4-FFF2-40B4-BE49-F238E27FC236}">
                <a16:creationId xmlns:a16="http://schemas.microsoft.com/office/drawing/2014/main" id="{21CE5E56-C06C-4A02-B586-6484F8015914}"/>
              </a:ext>
            </a:extLst>
          </p:cNvPr>
          <p:cNvSpPr/>
          <p:nvPr/>
        </p:nvSpPr>
        <p:spPr>
          <a:xfrm rot="16200000">
            <a:off x="4635489" y="5658654"/>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553654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 Diagonal Corner Rectangle 22">
            <a:extLst>
              <a:ext uri="{FF2B5EF4-FFF2-40B4-BE49-F238E27FC236}">
                <a16:creationId xmlns:a16="http://schemas.microsoft.com/office/drawing/2014/main" id="{40BBF3F0-6280-761D-529E-24B5DDFA059E}"/>
              </a:ext>
            </a:extLst>
          </p:cNvPr>
          <p:cNvSpPr/>
          <p:nvPr/>
        </p:nvSpPr>
        <p:spPr>
          <a:xfrm>
            <a:off x="7980123" y="3418681"/>
            <a:ext cx="3581409" cy="1925474"/>
          </a:xfrm>
          <a:prstGeom prst="round2DiagRect">
            <a:avLst>
              <a:gd name="adj1" fmla="val 29099"/>
              <a:gd name="adj2" fmla="val 0"/>
            </a:avLst>
          </a:prstGeom>
          <a:solidFill>
            <a:srgbClr val="AC0806">
              <a:alpha val="81998"/>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400" b="1" i="1" dirty="0">
                <a:solidFill>
                  <a:schemeClr val="bg1"/>
                </a:solidFill>
              </a:rPr>
              <a:t>Part 4. </a:t>
            </a:r>
            <a:r>
              <a:rPr lang="en-US" sz="1400" b="1" i="1" dirty="0" err="1">
                <a:solidFill>
                  <a:schemeClr val="bg1"/>
                </a:solidFill>
              </a:rPr>
              <a:t>dSPACE</a:t>
            </a:r>
            <a:r>
              <a:rPr lang="en-US" sz="1400" b="1" i="1" dirty="0">
                <a:solidFill>
                  <a:schemeClr val="bg1"/>
                </a:solidFill>
              </a:rPr>
              <a:t> real time validation</a:t>
            </a:r>
            <a:endParaRPr kumimoji="0" lang="en-US" sz="1400" b="1" i="1" u="none" strike="noStrike" cap="none" spc="0" normalizeH="0" baseline="0" dirty="0">
              <a:ln>
                <a:noFill/>
              </a:ln>
              <a:solidFill>
                <a:schemeClr val="bg1"/>
              </a:solidFill>
              <a:effectLst/>
              <a:uFillTx/>
              <a:latin typeface="+mn-lt"/>
              <a:ea typeface="+mn-ea"/>
              <a:cs typeface="+mn-cs"/>
              <a:sym typeface="Calibri"/>
            </a:endParaRP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8" name="Rounded Rectangle 17">
            <a:extLst>
              <a:ext uri="{FF2B5EF4-FFF2-40B4-BE49-F238E27FC236}">
                <a16:creationId xmlns:a16="http://schemas.microsoft.com/office/drawing/2014/main" id="{C9000A5E-8457-931D-B22C-93086D871ADF}"/>
              </a:ext>
            </a:extLst>
          </p:cNvPr>
          <p:cNvSpPr/>
          <p:nvPr/>
        </p:nvSpPr>
        <p:spPr>
          <a:xfrm>
            <a:off x="1020528" y="1131288"/>
            <a:ext cx="11019059" cy="1396122"/>
          </a:xfrm>
          <a:prstGeom prst="roundRect">
            <a:avLst/>
          </a:prstGeom>
          <a:solidFill>
            <a:srgbClr val="AC0806">
              <a:alpha val="83137"/>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600" b="1" i="1" u="none" strike="noStrike" cap="none" spc="0" normalizeH="0" baseline="0" dirty="0">
                <a:ln>
                  <a:noFill/>
                </a:ln>
                <a:solidFill>
                  <a:schemeClr val="bg1"/>
                </a:solidFill>
                <a:effectLst/>
                <a:uFillTx/>
                <a:latin typeface="+mn-lt"/>
                <a:ea typeface="+mn-ea"/>
                <a:cs typeface="+mn-cs"/>
                <a:sym typeface="Calibri"/>
              </a:rPr>
              <a:t>Part 1.  Developing a rule based with TTC safety metric for lane change (</a:t>
            </a:r>
            <a:r>
              <a:rPr kumimoji="0" lang="en-US" sz="1600" b="1" i="1" u="none" strike="noStrike" cap="none" spc="0" normalizeH="0" baseline="0" dirty="0" err="1">
                <a:ln>
                  <a:noFill/>
                </a:ln>
                <a:solidFill>
                  <a:schemeClr val="bg1"/>
                </a:solidFill>
                <a:effectLst/>
                <a:uFillTx/>
                <a:latin typeface="+mn-lt"/>
                <a:ea typeface="+mn-ea"/>
                <a:cs typeface="+mn-cs"/>
                <a:sym typeface="Calibri"/>
              </a:rPr>
              <a:t>AutoDrive</a:t>
            </a:r>
            <a:r>
              <a:rPr kumimoji="0" lang="en-US" sz="1600" b="1" i="1" u="none" strike="noStrike" cap="none" spc="0" normalizeH="0" baseline="0" dirty="0">
                <a:ln>
                  <a:noFill/>
                </a:ln>
                <a:solidFill>
                  <a:schemeClr val="bg1"/>
                </a:solidFill>
                <a:effectLst/>
                <a:uFillTx/>
                <a:latin typeface="+mn-lt"/>
                <a:ea typeface="+mn-ea"/>
                <a:cs typeface="+mn-cs"/>
                <a:sym typeface="Calibri"/>
              </a:rPr>
              <a:t> 2 MathWorks simulation)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Rounded Rectangle 3">
            <a:extLst>
              <a:ext uri="{FF2B5EF4-FFF2-40B4-BE49-F238E27FC236}">
                <a16:creationId xmlns:a16="http://schemas.microsoft.com/office/drawing/2014/main" id="{477ABA63-2A62-575E-84BC-2726F5FD004E}"/>
              </a:ext>
            </a:extLst>
          </p:cNvPr>
          <p:cNvSpPr/>
          <p:nvPr/>
        </p:nvSpPr>
        <p:spPr>
          <a:xfrm>
            <a:off x="4038600" y="1709351"/>
            <a:ext cx="3302000"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Highway Lane change decision making based on TTC</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DBB3AC96-DE0D-2750-FE00-73612369E0F1}"/>
              </a:ext>
            </a:extLst>
          </p:cNvPr>
          <p:cNvSpPr/>
          <p:nvPr/>
        </p:nvSpPr>
        <p:spPr>
          <a:xfrm>
            <a:off x="8391051" y="1810889"/>
            <a:ext cx="330200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Trajectory Tracking and Control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018E836D-6308-4104-D893-6F56358F232D}"/>
              </a:ext>
            </a:extLst>
          </p:cNvPr>
          <p:cNvSpPr/>
          <p:nvPr/>
        </p:nvSpPr>
        <p:spPr>
          <a:xfrm>
            <a:off x="1196059" y="1712860"/>
            <a:ext cx="1788442"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Environment and simulated sensor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97E0DF40-D681-3C39-9903-FAACF6A3E5F3}"/>
              </a:ext>
            </a:extLst>
          </p:cNvPr>
          <p:cNvCxnSpPr/>
          <p:nvPr/>
        </p:nvCxnSpPr>
        <p:spPr>
          <a:xfrm>
            <a:off x="3086100" y="1982579"/>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1FDE95A-3668-64B8-08B3-1681451B04B7}"/>
              </a:ext>
            </a:extLst>
          </p:cNvPr>
          <p:cNvCxnSpPr/>
          <p:nvPr/>
        </p:nvCxnSpPr>
        <p:spPr>
          <a:xfrm>
            <a:off x="7408626" y="1964120"/>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Round Diagonal Corner Rectangle 16">
            <a:extLst>
              <a:ext uri="{FF2B5EF4-FFF2-40B4-BE49-F238E27FC236}">
                <a16:creationId xmlns:a16="http://schemas.microsoft.com/office/drawing/2014/main" id="{3DBD9A85-18BA-3E76-CAE1-8608322ABBCE}"/>
              </a:ext>
            </a:extLst>
          </p:cNvPr>
          <p:cNvSpPr/>
          <p:nvPr/>
        </p:nvSpPr>
        <p:spPr>
          <a:xfrm>
            <a:off x="1017829" y="2842207"/>
            <a:ext cx="6388098" cy="1489533"/>
          </a:xfrm>
          <a:prstGeom prst="round2DiagRect">
            <a:avLst>
              <a:gd name="adj1" fmla="val 16667"/>
              <a:gd name="adj2" fmla="val 0"/>
            </a:avLst>
          </a:prstGeom>
          <a:solidFill>
            <a:srgbClr val="A20907">
              <a:alpha val="8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p:txBody>
      </p:sp>
      <p:sp>
        <p:nvSpPr>
          <p:cNvPr id="14" name="Rounded Rectangle 13">
            <a:extLst>
              <a:ext uri="{FF2B5EF4-FFF2-40B4-BE49-F238E27FC236}">
                <a16:creationId xmlns:a16="http://schemas.microsoft.com/office/drawing/2014/main" id="{4A4F560D-7550-51AC-2B9A-6B068D5C6360}"/>
              </a:ext>
            </a:extLst>
          </p:cNvPr>
          <p:cNvSpPr/>
          <p:nvPr/>
        </p:nvSpPr>
        <p:spPr>
          <a:xfrm>
            <a:off x="1495894" y="3450860"/>
            <a:ext cx="459740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Add  uncertain Road conditions (Friction Coefficient)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Add Vehicle mass uncertainty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Test different trajectories ( Bezier, sigmoid, cosine, polynomial)</a:t>
            </a:r>
          </a:p>
        </p:txBody>
      </p:sp>
      <p:sp>
        <p:nvSpPr>
          <p:cNvPr id="19" name="TextBox 18">
            <a:extLst>
              <a:ext uri="{FF2B5EF4-FFF2-40B4-BE49-F238E27FC236}">
                <a16:creationId xmlns:a16="http://schemas.microsoft.com/office/drawing/2014/main" id="{0E979CBE-4F99-2EB4-1DCE-83AE61E47B5E}"/>
              </a:ext>
            </a:extLst>
          </p:cNvPr>
          <p:cNvSpPr txBox="1"/>
          <p:nvPr/>
        </p:nvSpPr>
        <p:spPr>
          <a:xfrm>
            <a:off x="1155254" y="2884475"/>
            <a:ext cx="611323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1" u="none" strike="noStrike" cap="none" spc="0" normalizeH="0" baseline="0" dirty="0">
                <a:ln>
                  <a:noFill/>
                </a:ln>
                <a:solidFill>
                  <a:schemeClr val="bg1"/>
                </a:solidFill>
                <a:effectLst/>
                <a:uFillTx/>
                <a:latin typeface="+mn-lt"/>
                <a:ea typeface="+mn-ea"/>
                <a:cs typeface="+mn-cs"/>
                <a:sym typeface="Calibri"/>
              </a:rPr>
              <a:t>Part 2.   Performanc</a:t>
            </a:r>
            <a:r>
              <a:rPr lang="en-US" sz="1400" b="1" i="1" dirty="0">
                <a:solidFill>
                  <a:schemeClr val="bg1"/>
                </a:solidFill>
              </a:rPr>
              <a:t>e analysis on the existing lane change decision making and tracking</a:t>
            </a:r>
            <a:endParaRPr kumimoji="0" lang="en-US" sz="1400" b="1" i="1" u="none" strike="noStrike" cap="none" spc="0" normalizeH="0" baseline="0" dirty="0">
              <a:ln>
                <a:noFill/>
              </a:ln>
              <a:solidFill>
                <a:schemeClr val="bg1"/>
              </a:solidFill>
              <a:effectLst/>
              <a:uFillTx/>
              <a:latin typeface="+mn-lt"/>
              <a:ea typeface="+mn-ea"/>
              <a:cs typeface="+mn-cs"/>
              <a:sym typeface="Calibri"/>
            </a:endParaRPr>
          </a:p>
        </p:txBody>
      </p:sp>
      <p:sp>
        <p:nvSpPr>
          <p:cNvPr id="20" name="Round Diagonal Corner Rectangle 19">
            <a:extLst>
              <a:ext uri="{FF2B5EF4-FFF2-40B4-BE49-F238E27FC236}">
                <a16:creationId xmlns:a16="http://schemas.microsoft.com/office/drawing/2014/main" id="{F6379818-64D3-E0D6-62C6-CA7EB64443CE}"/>
              </a:ext>
            </a:extLst>
          </p:cNvPr>
          <p:cNvSpPr/>
          <p:nvPr/>
        </p:nvSpPr>
        <p:spPr>
          <a:xfrm>
            <a:off x="1017829" y="4671977"/>
            <a:ext cx="6388098" cy="1925474"/>
          </a:xfrm>
          <a:prstGeom prst="round2DiagRect">
            <a:avLst>
              <a:gd name="adj1" fmla="val 29099"/>
              <a:gd name="adj2" fmla="val 0"/>
            </a:avLst>
          </a:prstGeom>
          <a:solidFill>
            <a:srgbClr val="AC0806">
              <a:alpha val="84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400" b="1" i="1" u="none" strike="noStrike" cap="none" spc="0" normalizeH="0" baseline="0" dirty="0">
                <a:ln>
                  <a:noFill/>
                </a:ln>
                <a:solidFill>
                  <a:schemeClr val="bg1"/>
                </a:solidFill>
                <a:effectLst/>
                <a:uFillTx/>
                <a:latin typeface="+mn-lt"/>
                <a:ea typeface="+mn-ea"/>
                <a:cs typeface="+mn-cs"/>
                <a:sym typeface="Calibri"/>
              </a:rPr>
              <a:t>Part 3. Develop artificial potential field  lane change decision making and control</a:t>
            </a: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21" name="Rounded Rectangle 20">
            <a:extLst>
              <a:ext uri="{FF2B5EF4-FFF2-40B4-BE49-F238E27FC236}">
                <a16:creationId xmlns:a16="http://schemas.microsoft.com/office/drawing/2014/main" id="{9246FB65-8CA8-AF59-E0A5-3B30CDD4C0C5}"/>
              </a:ext>
            </a:extLst>
          </p:cNvPr>
          <p:cNvSpPr/>
          <p:nvPr/>
        </p:nvSpPr>
        <p:spPr>
          <a:xfrm>
            <a:off x="1622900" y="5190688"/>
            <a:ext cx="4470395" cy="13280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buFont typeface="Wingdings" pitchFamily="2" charset="2"/>
              <a:buChar char="Ø"/>
            </a:pPr>
            <a:r>
              <a:rPr lang="en-US" sz="1200" dirty="0" err="1"/>
              <a:t>U_target</a:t>
            </a:r>
            <a:r>
              <a:rPr lang="en-US" sz="1200" dirty="0"/>
              <a:t> </a:t>
            </a:r>
          </a:p>
          <a:p>
            <a:pPr marL="171450" indent="-171450">
              <a:buFont typeface="Wingdings" pitchFamily="2" charset="2"/>
              <a:buChar char="Ø"/>
            </a:pPr>
            <a:r>
              <a:rPr lang="en-US" sz="1200" dirty="0" err="1"/>
              <a:t>U_road_edge</a:t>
            </a:r>
            <a:endParaRPr lang="en-US" sz="1200" dirty="0"/>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171450" indent="-171450">
              <a:buFont typeface="Wingdings" pitchFamily="2" charset="2"/>
              <a:buChar char="Ø"/>
            </a:pPr>
            <a:r>
              <a:rPr lang="en-US" sz="1200" dirty="0" err="1"/>
              <a:t>U_actor</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U_road</a:t>
            </a:r>
            <a:r>
              <a:rPr lang="en-US" sz="1200" dirty="0" err="1"/>
              <a:t>_friction</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U_trajectory</a:t>
            </a:r>
            <a:r>
              <a:rPr kumimoji="0" lang="en-US" sz="1200" b="0" i="0" u="none" strike="noStrike" cap="none" spc="0" normalizeH="0" baseline="0" dirty="0">
                <a:ln>
                  <a:noFill/>
                </a:ln>
                <a:solidFill>
                  <a:srgbClr val="000000"/>
                </a:solidFill>
                <a:effectLst/>
                <a:uFillTx/>
                <a:latin typeface="+mn-lt"/>
                <a:ea typeface="+mn-ea"/>
                <a:cs typeface="+mn-cs"/>
                <a:sym typeface="Calibri"/>
              </a:rPr>
              <a:t> </a:t>
            </a:r>
            <a:r>
              <a:rPr lang="en-US" sz="1200" dirty="0"/>
              <a:t>(Adding trajectory constraint into APF)</a:t>
            </a:r>
          </a:p>
        </p:txBody>
      </p:sp>
      <p:pic>
        <p:nvPicPr>
          <p:cNvPr id="22" name="Picture 10" descr="SCALEXIO - P.G. Intergroup">
            <a:extLst>
              <a:ext uri="{FF2B5EF4-FFF2-40B4-BE49-F238E27FC236}">
                <a16:creationId xmlns:a16="http://schemas.microsoft.com/office/drawing/2014/main" id="{9F075012-9635-2B3F-0317-36A57D8210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447" y="4048053"/>
            <a:ext cx="2190759" cy="12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348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581C0-049B-4671-DAF5-504F5EB8813C}"/>
              </a:ext>
            </a:extLst>
          </p:cNvPr>
          <p:cNvSpPr txBox="1"/>
          <p:nvPr/>
        </p:nvSpPr>
        <p:spPr>
          <a:xfrm>
            <a:off x="1333501" y="263651"/>
            <a:ext cx="73279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chemeClr val="bg1"/>
                </a:solidFill>
                <a:effectLst/>
                <a:uFillTx/>
                <a:latin typeface="+mn-lt"/>
                <a:ea typeface="+mn-ea"/>
                <a:cs typeface="+mn-cs"/>
                <a:sym typeface="Calibri"/>
              </a:rPr>
              <a:t>Defining all the possible potentials for lane changing application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B3360C6A-179A-56EE-3E46-7EA0C347D2BE}"/>
              </a:ext>
            </a:extLst>
          </p:cNvPr>
          <p:cNvSpPr/>
          <p:nvPr/>
        </p:nvSpPr>
        <p:spPr>
          <a:xfrm>
            <a:off x="4857827" y="1307777"/>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_actor</a:t>
            </a:r>
            <a:r>
              <a:rPr lang="en-US" sz="1400" b="1" i="1" dirty="0"/>
              <a:t> </a:t>
            </a:r>
            <a:r>
              <a:rPr lang="en-US" sz="1400" i="1" dirty="0"/>
              <a:t>= f(relative distance, mass of </a:t>
            </a:r>
            <a:r>
              <a:rPr lang="en-US" sz="1400" b="1" i="1" dirty="0"/>
              <a:t>actor and ego</a:t>
            </a:r>
            <a:r>
              <a:rPr lang="en-US" sz="1400" i="1" dirty="0"/>
              <a:t>, absolute velocity of the ego, relative velocity of the actor)</a:t>
            </a:r>
          </a:p>
        </p:txBody>
      </p:sp>
      <p:sp>
        <p:nvSpPr>
          <p:cNvPr id="9" name="Rounded Rectangle 8">
            <a:extLst>
              <a:ext uri="{FF2B5EF4-FFF2-40B4-BE49-F238E27FC236}">
                <a16:creationId xmlns:a16="http://schemas.microsoft.com/office/drawing/2014/main" id="{6DBB5D3A-863E-AE2B-0E19-7BEA77894ED5}"/>
              </a:ext>
            </a:extLst>
          </p:cNvPr>
          <p:cNvSpPr/>
          <p:nvPr/>
        </p:nvSpPr>
        <p:spPr>
          <a:xfrm>
            <a:off x="515709" y="1249405"/>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0" u="none" strike="noStrike" cap="none" spc="0" normalizeH="0" baseline="0" dirty="0" err="1">
                <a:ln>
                  <a:noFill/>
                </a:ln>
                <a:solidFill>
                  <a:srgbClr val="000000"/>
                </a:solidFill>
                <a:effectLst/>
                <a:uFillTx/>
                <a:latin typeface="+mn-lt"/>
                <a:ea typeface="+mn-ea"/>
                <a:cs typeface="+mn-cs"/>
                <a:sym typeface="Calibri"/>
              </a:rPr>
              <a:t>U_target</a:t>
            </a:r>
            <a:r>
              <a:rPr kumimoji="0" lang="en-US" sz="1400" b="1" i="0" u="none" strike="noStrike" cap="none" spc="0" normalizeH="0" baseline="0" dirty="0">
                <a:ln>
                  <a:noFill/>
                </a:ln>
                <a:solidFill>
                  <a:srgbClr val="000000"/>
                </a:solidFill>
                <a:effectLst/>
                <a:uFillTx/>
                <a:latin typeface="+mn-lt"/>
                <a:ea typeface="+mn-ea"/>
                <a:cs typeface="+mn-cs"/>
                <a:sym typeface="Calibri"/>
              </a:rPr>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r>
              <a:rPr lang="en-US" sz="1400" dirty="0"/>
              <a:t>At</a:t>
            </a:r>
            <a:r>
              <a:rPr kumimoji="0" lang="en-US" sz="1400" b="0" i="0" u="none" strike="noStrike" cap="none" spc="0" normalizeH="0" baseline="0" dirty="0">
                <a:ln>
                  <a:noFill/>
                </a:ln>
                <a:solidFill>
                  <a:srgbClr val="000000"/>
                </a:solidFill>
                <a:effectLst/>
                <a:uFillTx/>
                <a:latin typeface="+mn-lt"/>
                <a:ea typeface="+mn-ea"/>
                <a:cs typeface="+mn-cs"/>
                <a:sym typeface="Calibri"/>
              </a:rPr>
              <a:t>tractive potential which leads the host vehicle to the desired target location</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ADEEE261-B33A-132B-93B1-DC27162171F8}"/>
              </a:ext>
            </a:extLst>
          </p:cNvPr>
          <p:cNvSpPr/>
          <p:nvPr/>
        </p:nvSpPr>
        <p:spPr>
          <a:xfrm>
            <a:off x="469245" y="3819277"/>
            <a:ext cx="3913153"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400" b="1" i="1" dirty="0" err="1"/>
              <a:t>U_road_edge</a:t>
            </a:r>
            <a:endParaRPr lang="en-US" sz="1400" b="1" i="1" dirty="0"/>
          </a:p>
          <a:p>
            <a:pPr marL="0" marR="0" indent="0" algn="l" defTabSz="457200" rtl="0" fontAlgn="auto" latinLnBrk="0" hangingPunct="0">
              <a:lnSpc>
                <a:spcPct val="100000"/>
              </a:lnSpc>
              <a:spcBef>
                <a:spcPts val="0"/>
              </a:spcBef>
              <a:spcAft>
                <a:spcPts val="0"/>
              </a:spcAft>
              <a:buClrTx/>
              <a:buSzTx/>
              <a:buFontTx/>
              <a:buNone/>
              <a:tabLst/>
            </a:pPr>
            <a:r>
              <a:rPr lang="en-US" sz="1400" dirty="0"/>
              <a:t>R</a:t>
            </a:r>
            <a:r>
              <a:rPr kumimoji="0" lang="en-US" sz="1400" b="0" i="0" u="none" strike="noStrike" cap="none" spc="0" normalizeH="0" baseline="0" dirty="0">
                <a:ln>
                  <a:noFill/>
                </a:ln>
                <a:solidFill>
                  <a:srgbClr val="000000"/>
                </a:solidFill>
                <a:effectLst/>
                <a:uFillTx/>
                <a:latin typeface="+mn-lt"/>
                <a:ea typeface="+mn-ea"/>
                <a:cs typeface="+mn-cs"/>
                <a:sym typeface="Calibri"/>
              </a:rPr>
              <a:t>oad edge potential prevents the host vehicle from lane</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departure by employing the repulsive potential function on</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the left and right of the road</a:t>
            </a:r>
            <a:r>
              <a:rPr lang="en-US" sz="1400" dirty="0"/>
              <a: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7C76227F-2CC8-7974-A7CA-DEE74A63382A}"/>
              </a:ext>
            </a:extLst>
          </p:cNvPr>
          <p:cNvSpPr/>
          <p:nvPr/>
        </p:nvSpPr>
        <p:spPr>
          <a:xfrm>
            <a:off x="492477" y="2590969"/>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err="1">
                <a:ln>
                  <a:noFill/>
                </a:ln>
                <a:solidFill>
                  <a:srgbClr val="000000"/>
                </a:solidFill>
                <a:effectLst/>
                <a:uFillTx/>
                <a:latin typeface="+mn-lt"/>
                <a:ea typeface="+mn-ea"/>
                <a:cs typeface="+mn-cs"/>
                <a:sym typeface="Calibri"/>
              </a:rPr>
              <a:t>U_road</a:t>
            </a:r>
            <a:r>
              <a:rPr lang="en-US" sz="1400" b="1" i="1" dirty="0" err="1"/>
              <a:t>_lane</a:t>
            </a:r>
            <a:endParaRPr lang="en-US" sz="1400" b="1" i="1" dirty="0"/>
          </a:p>
          <a:p>
            <a:r>
              <a:rPr lang="en-US" sz="1400" dirty="0"/>
              <a:t> Lane potential generates a barrier for lane changing and guides the host vehicle driving along the </a:t>
            </a:r>
            <a:r>
              <a:rPr lang="en-US" sz="1400" dirty="0" err="1"/>
              <a:t>centre</a:t>
            </a:r>
            <a:r>
              <a:rPr lang="en-US" sz="1400" dirty="0"/>
              <a:t> line of </a:t>
            </a:r>
            <a:r>
              <a:rPr lang="en-US" sz="1400" dirty="0" err="1"/>
              <a:t>itslane</a:t>
            </a:r>
            <a:endParaRPr lang="en-US" sz="1400" dirty="0"/>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61ABC496-ED13-9944-CD63-12111428344A}"/>
                  </a:ext>
                </a:extLst>
              </p:cNvPr>
              <p:cNvSpPr/>
              <p:nvPr/>
            </p:nvSpPr>
            <p:spPr>
              <a:xfrm>
                <a:off x="4857827" y="4057640"/>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3" name="Rounded Rectangle 12">
                <a:extLst>
                  <a:ext uri="{FF2B5EF4-FFF2-40B4-BE49-F238E27FC236}">
                    <a16:creationId xmlns:a16="http://schemas.microsoft.com/office/drawing/2014/main" id="{61ABC496-ED13-9944-CD63-12111428344A}"/>
                  </a:ext>
                </a:extLst>
              </p:cNvPr>
              <p:cNvSpPr>
                <a:spLocks noRot="1" noChangeAspect="1" noMove="1" noResize="1" noEditPoints="1" noAdjustHandles="1" noChangeArrowheads="1" noChangeShapeType="1" noTextEdit="1"/>
              </p:cNvSpPr>
              <p:nvPr/>
            </p:nvSpPr>
            <p:spPr>
              <a:xfrm>
                <a:off x="4857827" y="4057640"/>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C220D33-4E28-8777-BF41-A5C1271A1590}"/>
              </a:ext>
            </a:extLst>
          </p:cNvPr>
          <p:cNvPicPr>
            <a:picLocks noChangeAspect="1"/>
          </p:cNvPicPr>
          <p:nvPr/>
        </p:nvPicPr>
        <p:blipFill>
          <a:blip r:embed="rId3"/>
          <a:stretch>
            <a:fillRect/>
          </a:stretch>
        </p:blipFill>
        <p:spPr>
          <a:xfrm>
            <a:off x="1582799" y="5524311"/>
            <a:ext cx="1755740" cy="1220729"/>
          </a:xfrm>
          <a:prstGeom prst="rect">
            <a:avLst/>
          </a:prstGeom>
        </p:spPr>
      </p:pic>
      <p:sp>
        <p:nvSpPr>
          <p:cNvPr id="16" name="Rectangle: Rounded Corners 5">
            <a:extLst>
              <a:ext uri="{FF2B5EF4-FFF2-40B4-BE49-F238E27FC236}">
                <a16:creationId xmlns:a16="http://schemas.microsoft.com/office/drawing/2014/main" id="{1DFB776B-650E-B9BD-DACA-3B00736CAD10}"/>
              </a:ext>
            </a:extLst>
          </p:cNvPr>
          <p:cNvSpPr/>
          <p:nvPr/>
        </p:nvSpPr>
        <p:spPr>
          <a:xfrm>
            <a:off x="4857828" y="5514012"/>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ctr" defTabSz="457200" rtl="0" fontAlgn="auto" latinLnBrk="0" hangingPunct="0">
              <a:lnSpc>
                <a:spcPct val="100000"/>
              </a:lnSpc>
              <a:spcBef>
                <a:spcPts val="0"/>
              </a:spcBef>
              <a:spcAft>
                <a:spcPts val="0"/>
              </a:spcAft>
              <a:buClrTx/>
              <a:buSzTx/>
              <a:tabLst/>
            </a:pPr>
            <a:r>
              <a:rPr lang="en-US" sz="1400" b="1" i="1" dirty="0" err="1"/>
              <a:t>U_trajectoryProfile</a:t>
            </a:r>
            <a:endParaRPr lang="en-US" sz="1400" b="1" i="1" dirty="0"/>
          </a:p>
          <a:p>
            <a:pPr marR="0" algn="l" defTabSz="457200" rtl="0" fontAlgn="auto" latinLnBrk="0" hangingPunct="0">
              <a:lnSpc>
                <a:spcPct val="100000"/>
              </a:lnSpc>
              <a:spcBef>
                <a:spcPts val="0"/>
              </a:spcBef>
              <a:spcAft>
                <a:spcPts val="0"/>
              </a:spcAft>
              <a:buClrTx/>
              <a:buSzTx/>
              <a:tabLst/>
            </a:pPr>
            <a:r>
              <a:rPr lang="en-US" sz="1400" dirty="0"/>
              <a:t>This potential will be responsible to choose the next point that would follow the chosen trajectory</a:t>
            </a:r>
          </a:p>
          <a:p>
            <a:pPr marR="0" algn="l" defTabSz="457200" rtl="0" fontAlgn="auto" latinLnBrk="0" hangingPunct="0">
              <a:lnSpc>
                <a:spcPct val="100000"/>
              </a:lnSpc>
              <a:spcBef>
                <a:spcPts val="0"/>
              </a:spcBef>
              <a:spcAft>
                <a:spcPts val="0"/>
              </a:spcAft>
              <a:buClrTx/>
              <a:buSzTx/>
              <a:tabLst/>
            </a:pPr>
            <a:r>
              <a:rPr lang="en-US" sz="1400" dirty="0"/>
              <a:t>(Adding the profile as a constraint to optimization)</a:t>
            </a:r>
          </a:p>
        </p:txBody>
      </p:sp>
    </p:spTree>
    <p:extLst>
      <p:ext uri="{BB962C8B-B14F-4D97-AF65-F5344CB8AC3E}">
        <p14:creationId xmlns:p14="http://schemas.microsoft.com/office/powerpoint/2010/main" val="6708333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797847-22EC-900D-775F-0E37CA81DF9D}"/>
              </a:ext>
            </a:extLst>
          </p:cNvPr>
          <p:cNvSpPr/>
          <p:nvPr/>
        </p:nvSpPr>
        <p:spPr>
          <a:xfrm>
            <a:off x="1562100" y="1597025"/>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7FF5CE69-9290-2C53-5D00-9F2DD8CF7CF0}"/>
              </a:ext>
            </a:extLst>
          </p:cNvPr>
          <p:cNvPicPr>
            <a:picLocks noChangeAspect="1"/>
          </p:cNvPicPr>
          <p:nvPr/>
        </p:nvPicPr>
        <p:blipFill>
          <a:blip r:embed="rId2"/>
          <a:stretch>
            <a:fillRect/>
          </a:stretch>
        </p:blipFill>
        <p:spPr>
          <a:xfrm flipV="1">
            <a:off x="2603500" y="2254250"/>
            <a:ext cx="1409700" cy="438150"/>
          </a:xfrm>
          <a:prstGeom prst="rect">
            <a:avLst/>
          </a:prstGeom>
        </p:spPr>
      </p:pic>
      <p:pic>
        <p:nvPicPr>
          <p:cNvPr id="5" name="Picture 4">
            <a:extLst>
              <a:ext uri="{FF2B5EF4-FFF2-40B4-BE49-F238E27FC236}">
                <a16:creationId xmlns:a16="http://schemas.microsoft.com/office/drawing/2014/main" id="{1C60C9E6-C2D0-509D-6F07-1B0696772139}"/>
              </a:ext>
            </a:extLst>
          </p:cNvPr>
          <p:cNvPicPr>
            <a:picLocks noChangeAspect="1"/>
          </p:cNvPicPr>
          <p:nvPr/>
        </p:nvPicPr>
        <p:blipFill>
          <a:blip r:embed="rId2"/>
          <a:stretch>
            <a:fillRect/>
          </a:stretch>
        </p:blipFill>
        <p:spPr>
          <a:xfrm flipV="1">
            <a:off x="5524500" y="2901950"/>
            <a:ext cx="1409700" cy="438150"/>
          </a:xfrm>
          <a:prstGeom prst="rect">
            <a:avLst/>
          </a:prstGeom>
        </p:spPr>
      </p:pic>
      <p:sp>
        <p:nvSpPr>
          <p:cNvPr id="7" name="Oval 6">
            <a:extLst>
              <a:ext uri="{FF2B5EF4-FFF2-40B4-BE49-F238E27FC236}">
                <a16:creationId xmlns:a16="http://schemas.microsoft.com/office/drawing/2014/main" id="{AA2BC1DA-3572-489D-821E-2758A2C69CD6}"/>
              </a:ext>
            </a:extLst>
          </p:cNvPr>
          <p:cNvSpPr/>
          <p:nvPr/>
        </p:nvSpPr>
        <p:spPr>
          <a:xfrm>
            <a:off x="4483100" y="2305051"/>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F9C4A8D3-4CB2-319A-0DCB-9977562EA40E}"/>
              </a:ext>
            </a:extLst>
          </p:cNvPr>
          <p:cNvSpPr/>
          <p:nvPr/>
        </p:nvSpPr>
        <p:spPr>
          <a:xfrm rot="16200000">
            <a:off x="4267200" y="3235327"/>
            <a:ext cx="431800" cy="2730500"/>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a:extLst>
              <a:ext uri="{FF2B5EF4-FFF2-40B4-BE49-F238E27FC236}">
                <a16:creationId xmlns:a16="http://schemas.microsoft.com/office/drawing/2014/main" id="{10229B19-1643-4B8A-8720-F7AD8E5E1D80}"/>
              </a:ext>
            </a:extLst>
          </p:cNvPr>
          <p:cNvSpPr txBox="1"/>
          <p:nvPr/>
        </p:nvSpPr>
        <p:spPr>
          <a:xfrm>
            <a:off x="1006475" y="5260975"/>
            <a:ext cx="9036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i="1" dirty="0"/>
              <a:t>Finally the repulsion field is a function of  f(relative distance, relative velocity of the actor, heading direction)</a:t>
            </a:r>
            <a:endParaRPr lang="en-US" dirty="0"/>
          </a:p>
        </p:txBody>
      </p:sp>
      <p:sp>
        <p:nvSpPr>
          <p:cNvPr id="11" name="TextBox 10">
            <a:extLst>
              <a:ext uri="{FF2B5EF4-FFF2-40B4-BE49-F238E27FC236}">
                <a16:creationId xmlns:a16="http://schemas.microsoft.com/office/drawing/2014/main" id="{DBFBD6CC-FF13-6C33-5EE8-96393CCCA9C4}"/>
              </a:ext>
            </a:extLst>
          </p:cNvPr>
          <p:cNvSpPr txBox="1"/>
          <p:nvPr/>
        </p:nvSpPr>
        <p:spPr>
          <a:xfrm>
            <a:off x="5922525" y="1649201"/>
            <a:ext cx="47073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minimum braking distance,</a:t>
            </a:r>
          </a:p>
          <a:p>
            <a:pPr marL="0" marR="0" indent="0" algn="l" defTabSz="457200" rtl="0" fontAlgn="auto" latinLnBrk="0" hangingPunct="0">
              <a:lnSpc>
                <a:spcPct val="100000"/>
              </a:lnSpc>
              <a:spcBef>
                <a:spcPts val="0"/>
              </a:spcBef>
              <a:spcAft>
                <a:spcPts val="0"/>
              </a:spcAft>
              <a:buClrTx/>
              <a:buSzTx/>
              <a:buFontTx/>
              <a:buNone/>
              <a:tabLst/>
            </a:pPr>
            <a:r>
              <a:rPr lang="en-US" dirty="0"/>
              <a:t>size of the actor(width).</a:t>
            </a:r>
          </a:p>
        </p:txBody>
      </p:sp>
      <p:sp>
        <p:nvSpPr>
          <p:cNvPr id="12" name="TextBox 11">
            <a:extLst>
              <a:ext uri="{FF2B5EF4-FFF2-40B4-BE49-F238E27FC236}">
                <a16:creationId xmlns:a16="http://schemas.microsoft.com/office/drawing/2014/main" id="{486BBB1F-7DDC-736E-9503-0A304B9450F3}"/>
              </a:ext>
            </a:extLst>
          </p:cNvPr>
          <p:cNvSpPr txBox="1"/>
          <p:nvPr/>
        </p:nvSpPr>
        <p:spPr>
          <a:xfrm>
            <a:off x="954662" y="1064786"/>
            <a:ext cx="38032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ego vehicle mass,</a:t>
            </a:r>
          </a:p>
          <a:p>
            <a:pPr marL="0" marR="0" indent="0" algn="l" defTabSz="457200" rtl="0" fontAlgn="auto" latinLnBrk="0" hangingPunct="0">
              <a:lnSpc>
                <a:spcPct val="100000"/>
              </a:lnSpc>
              <a:spcBef>
                <a:spcPts val="0"/>
              </a:spcBef>
              <a:spcAft>
                <a:spcPts val="0"/>
              </a:spcAft>
              <a:buClrTx/>
              <a:buSzTx/>
              <a:buFontTx/>
              <a:buNone/>
              <a:tabLst/>
            </a:pPr>
            <a:r>
              <a:rPr lang="en-US" dirty="0"/>
              <a:t>Ego velocity</a:t>
            </a:r>
          </a:p>
        </p:txBody>
      </p:sp>
      <p:sp>
        <p:nvSpPr>
          <p:cNvPr id="13" name="TextBox 12">
            <a:extLst>
              <a:ext uri="{FF2B5EF4-FFF2-40B4-BE49-F238E27FC236}">
                <a16:creationId xmlns:a16="http://schemas.microsoft.com/office/drawing/2014/main" id="{486E1895-1C15-C2A0-C454-6FC54E8597CE}"/>
              </a:ext>
            </a:extLst>
          </p:cNvPr>
          <p:cNvSpPr txBox="1"/>
          <p:nvPr/>
        </p:nvSpPr>
        <p:spPr>
          <a:xfrm>
            <a:off x="3175000" y="266700"/>
            <a:ext cx="46176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Repulsion potential field between actor and ego</a:t>
            </a:r>
          </a:p>
        </p:txBody>
      </p:sp>
    </p:spTree>
    <p:extLst>
      <p:ext uri="{BB962C8B-B14F-4D97-AF65-F5344CB8AC3E}">
        <p14:creationId xmlns:p14="http://schemas.microsoft.com/office/powerpoint/2010/main" val="28922940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70F3-681B-3738-0C13-67AA31DE7A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0C41312-180D-65BE-1998-2300F56027A3}"/>
              </a:ext>
            </a:extLst>
          </p:cNvPr>
          <p:cNvPicPr>
            <a:picLocks noChangeAspect="1"/>
          </p:cNvPicPr>
          <p:nvPr/>
        </p:nvPicPr>
        <p:blipFill>
          <a:blip r:embed="rId2"/>
          <a:stretch>
            <a:fillRect/>
          </a:stretch>
        </p:blipFill>
        <p:spPr>
          <a:xfrm>
            <a:off x="1212850" y="1220776"/>
            <a:ext cx="7677150" cy="2638448"/>
          </a:xfrm>
          <a:prstGeom prst="rect">
            <a:avLst/>
          </a:prstGeom>
        </p:spPr>
      </p:pic>
      <p:pic>
        <p:nvPicPr>
          <p:cNvPr id="9" name="Picture 8">
            <a:extLst>
              <a:ext uri="{FF2B5EF4-FFF2-40B4-BE49-F238E27FC236}">
                <a16:creationId xmlns:a16="http://schemas.microsoft.com/office/drawing/2014/main" id="{0127B75E-4CB4-72B9-CD17-75A4099AF806}"/>
              </a:ext>
            </a:extLst>
          </p:cNvPr>
          <p:cNvPicPr>
            <a:picLocks noChangeAspect="1"/>
          </p:cNvPicPr>
          <p:nvPr/>
        </p:nvPicPr>
        <p:blipFill>
          <a:blip r:embed="rId3"/>
          <a:stretch>
            <a:fillRect/>
          </a:stretch>
        </p:blipFill>
        <p:spPr>
          <a:xfrm>
            <a:off x="4509507" y="1669262"/>
            <a:ext cx="2467610" cy="850900"/>
          </a:xfrm>
          <a:prstGeom prst="rect">
            <a:avLst/>
          </a:prstGeom>
        </p:spPr>
      </p:pic>
      <p:pic>
        <p:nvPicPr>
          <p:cNvPr id="8" name="Picture 7">
            <a:extLst>
              <a:ext uri="{FF2B5EF4-FFF2-40B4-BE49-F238E27FC236}">
                <a16:creationId xmlns:a16="http://schemas.microsoft.com/office/drawing/2014/main" id="{64EFC8EF-F450-E094-3F25-1DEA2AF4A38C}"/>
              </a:ext>
            </a:extLst>
          </p:cNvPr>
          <p:cNvPicPr>
            <a:picLocks noChangeAspect="1"/>
          </p:cNvPicPr>
          <p:nvPr/>
        </p:nvPicPr>
        <p:blipFill>
          <a:blip r:embed="rId4"/>
          <a:stretch>
            <a:fillRect/>
          </a:stretch>
        </p:blipFill>
        <p:spPr>
          <a:xfrm>
            <a:off x="5229225" y="1669262"/>
            <a:ext cx="2336800" cy="850900"/>
          </a:xfrm>
          <a:prstGeom prst="rect">
            <a:avLst/>
          </a:prstGeom>
        </p:spPr>
      </p:pic>
      <p:sp>
        <p:nvSpPr>
          <p:cNvPr id="18" name="Freeform 17">
            <a:extLst>
              <a:ext uri="{FF2B5EF4-FFF2-40B4-BE49-F238E27FC236}">
                <a16:creationId xmlns:a16="http://schemas.microsoft.com/office/drawing/2014/main" id="{2A59869B-D925-CCDA-8F2D-52C939A09B98}"/>
              </a:ext>
            </a:extLst>
          </p:cNvPr>
          <p:cNvSpPr/>
          <p:nvPr/>
        </p:nvSpPr>
        <p:spPr>
          <a:xfrm>
            <a:off x="3454400" y="2164562"/>
            <a:ext cx="2997200"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9" name="TextBox 18">
            <a:extLst>
              <a:ext uri="{FF2B5EF4-FFF2-40B4-BE49-F238E27FC236}">
                <a16:creationId xmlns:a16="http://schemas.microsoft.com/office/drawing/2014/main" id="{9B9AE530-78A0-227A-A213-F48F75BF6517}"/>
              </a:ext>
            </a:extLst>
          </p:cNvPr>
          <p:cNvSpPr txBox="1"/>
          <p:nvPr/>
        </p:nvSpPr>
        <p:spPr>
          <a:xfrm>
            <a:off x="3918747" y="1220776"/>
            <a:ext cx="113267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(Repulsive)</a:t>
            </a:r>
          </a:p>
        </p:txBody>
      </p:sp>
      <p:sp>
        <p:nvSpPr>
          <p:cNvPr id="20" name="Oval 19">
            <a:extLst>
              <a:ext uri="{FF2B5EF4-FFF2-40B4-BE49-F238E27FC236}">
                <a16:creationId xmlns:a16="http://schemas.microsoft.com/office/drawing/2014/main" id="{C584D3A5-3E1A-399A-E5B5-557E4D2A7D5E}"/>
              </a:ext>
            </a:extLst>
          </p:cNvPr>
          <p:cNvSpPr/>
          <p:nvPr/>
        </p:nvSpPr>
        <p:spPr>
          <a:xfrm>
            <a:off x="4857750" y="1597844"/>
            <a:ext cx="2997200" cy="975119"/>
          </a:xfrm>
          <a:prstGeom prst="ellipse">
            <a:avLst/>
          </a:prstGeom>
          <a:solidFill>
            <a:srgbClr val="00B0F0">
              <a:alpha val="32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a:extLst>
              <a:ext uri="{FF2B5EF4-FFF2-40B4-BE49-F238E27FC236}">
                <a16:creationId xmlns:a16="http://schemas.microsoft.com/office/drawing/2014/main" id="{23817F69-579F-24DF-300C-514849798F4F}"/>
              </a:ext>
            </a:extLst>
          </p:cNvPr>
          <p:cNvPicPr>
            <a:picLocks noChangeAspect="1"/>
          </p:cNvPicPr>
          <p:nvPr/>
        </p:nvPicPr>
        <p:blipFill rotWithShape="1">
          <a:blip r:embed="rId5"/>
          <a:srcRect r="60644"/>
          <a:stretch/>
        </p:blipFill>
        <p:spPr>
          <a:xfrm>
            <a:off x="1922944" y="4272089"/>
            <a:ext cx="6931717" cy="2585911"/>
          </a:xfrm>
          <a:prstGeom prst="rect">
            <a:avLst/>
          </a:prstGeom>
        </p:spPr>
      </p:pic>
      <p:pic>
        <p:nvPicPr>
          <p:cNvPr id="24" name="Picture 23">
            <a:extLst>
              <a:ext uri="{FF2B5EF4-FFF2-40B4-BE49-F238E27FC236}">
                <a16:creationId xmlns:a16="http://schemas.microsoft.com/office/drawing/2014/main" id="{102052D5-0E6C-6F53-1A29-3A569E31F4C2}"/>
              </a:ext>
            </a:extLst>
          </p:cNvPr>
          <p:cNvPicPr>
            <a:picLocks noChangeAspect="1"/>
          </p:cNvPicPr>
          <p:nvPr/>
        </p:nvPicPr>
        <p:blipFill>
          <a:blip r:embed="rId3"/>
          <a:stretch>
            <a:fillRect/>
          </a:stretch>
        </p:blipFill>
        <p:spPr>
          <a:xfrm>
            <a:off x="6332220" y="2674924"/>
            <a:ext cx="2467610" cy="850900"/>
          </a:xfrm>
          <a:prstGeom prst="rect">
            <a:avLst/>
          </a:prstGeom>
        </p:spPr>
      </p:pic>
      <p:sp>
        <p:nvSpPr>
          <p:cNvPr id="26" name="Freeform 25">
            <a:extLst>
              <a:ext uri="{FF2B5EF4-FFF2-40B4-BE49-F238E27FC236}">
                <a16:creationId xmlns:a16="http://schemas.microsoft.com/office/drawing/2014/main" id="{92B46B2F-9C33-FB84-B557-73717384A49D}"/>
              </a:ext>
            </a:extLst>
          </p:cNvPr>
          <p:cNvSpPr/>
          <p:nvPr/>
        </p:nvSpPr>
        <p:spPr>
          <a:xfrm>
            <a:off x="3918747" y="4979972"/>
            <a:ext cx="2748753"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1554022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38F-2B32-97B9-F332-F65B633D9D64}"/>
              </a:ext>
            </a:extLst>
          </p:cNvPr>
          <p:cNvSpPr>
            <a:spLocks noGrp="1"/>
          </p:cNvSpPr>
          <p:nvPr>
            <p:ph type="title"/>
          </p:nvPr>
        </p:nvSpPr>
        <p:spPr/>
        <p:txBody>
          <a:bodyPr>
            <a:normAutofit/>
          </a:bodyPr>
          <a:lstStyle/>
          <a:p>
            <a:pPr algn="ctr"/>
            <a:r>
              <a:rPr lang="en-US" sz="2400" dirty="0"/>
              <a:t>Equations for APF (Implementation)</a:t>
            </a:r>
          </a:p>
        </p:txBody>
      </p:sp>
      <p:pic>
        <p:nvPicPr>
          <p:cNvPr id="4" name="Picture 3">
            <a:extLst>
              <a:ext uri="{FF2B5EF4-FFF2-40B4-BE49-F238E27FC236}">
                <a16:creationId xmlns:a16="http://schemas.microsoft.com/office/drawing/2014/main" id="{3125F3F8-70B6-FCCC-83D4-6DD97FA938C2}"/>
              </a:ext>
            </a:extLst>
          </p:cNvPr>
          <p:cNvPicPr>
            <a:picLocks noChangeAspect="1"/>
          </p:cNvPicPr>
          <p:nvPr/>
        </p:nvPicPr>
        <p:blipFill>
          <a:blip r:embed="rId2"/>
          <a:stretch>
            <a:fillRect/>
          </a:stretch>
        </p:blipFill>
        <p:spPr>
          <a:xfrm>
            <a:off x="542621" y="3970905"/>
            <a:ext cx="5670288" cy="1854200"/>
          </a:xfrm>
          <a:prstGeom prst="rect">
            <a:avLst/>
          </a:prstGeom>
        </p:spPr>
      </p:pic>
      <p:pic>
        <p:nvPicPr>
          <p:cNvPr id="5" name="Picture 4">
            <a:extLst>
              <a:ext uri="{FF2B5EF4-FFF2-40B4-BE49-F238E27FC236}">
                <a16:creationId xmlns:a16="http://schemas.microsoft.com/office/drawing/2014/main" id="{A7C5BA82-553F-A301-A114-B037F1903244}"/>
              </a:ext>
            </a:extLst>
          </p:cNvPr>
          <p:cNvPicPr>
            <a:picLocks noChangeAspect="1"/>
          </p:cNvPicPr>
          <p:nvPr/>
        </p:nvPicPr>
        <p:blipFill>
          <a:blip r:embed="rId3"/>
          <a:stretch>
            <a:fillRect/>
          </a:stretch>
        </p:blipFill>
        <p:spPr>
          <a:xfrm>
            <a:off x="7099680" y="3136900"/>
            <a:ext cx="3106102" cy="3444949"/>
          </a:xfrm>
          <a:prstGeom prst="rect">
            <a:avLst/>
          </a:prstGeom>
        </p:spPr>
      </p:pic>
      <p:pic>
        <p:nvPicPr>
          <p:cNvPr id="6" name="Picture 5">
            <a:extLst>
              <a:ext uri="{FF2B5EF4-FFF2-40B4-BE49-F238E27FC236}">
                <a16:creationId xmlns:a16="http://schemas.microsoft.com/office/drawing/2014/main" id="{FB4BE548-7A28-05F2-00A2-55148ABA73A1}"/>
              </a:ext>
            </a:extLst>
          </p:cNvPr>
          <p:cNvPicPr>
            <a:picLocks noChangeAspect="1"/>
          </p:cNvPicPr>
          <p:nvPr/>
        </p:nvPicPr>
        <p:blipFill>
          <a:blip r:embed="rId4"/>
          <a:stretch>
            <a:fillRect/>
          </a:stretch>
        </p:blipFill>
        <p:spPr>
          <a:xfrm>
            <a:off x="797404" y="1300674"/>
            <a:ext cx="2755900" cy="812800"/>
          </a:xfrm>
          <a:prstGeom prst="rect">
            <a:avLst/>
          </a:prstGeom>
        </p:spPr>
      </p:pic>
      <p:pic>
        <p:nvPicPr>
          <p:cNvPr id="7" name="Picture 6">
            <a:extLst>
              <a:ext uri="{FF2B5EF4-FFF2-40B4-BE49-F238E27FC236}">
                <a16:creationId xmlns:a16="http://schemas.microsoft.com/office/drawing/2014/main" id="{2C6B054D-92D6-2C35-2E64-ABE3C8D437FB}"/>
              </a:ext>
            </a:extLst>
          </p:cNvPr>
          <p:cNvPicPr>
            <a:picLocks noChangeAspect="1"/>
          </p:cNvPicPr>
          <p:nvPr/>
        </p:nvPicPr>
        <p:blipFill>
          <a:blip r:embed="rId5"/>
          <a:stretch>
            <a:fillRect/>
          </a:stretch>
        </p:blipFill>
        <p:spPr>
          <a:xfrm>
            <a:off x="943454" y="2302896"/>
            <a:ext cx="1485900" cy="584200"/>
          </a:xfrm>
          <a:prstGeom prst="rect">
            <a:avLst/>
          </a:prstGeom>
        </p:spPr>
      </p:pic>
      <p:pic>
        <p:nvPicPr>
          <p:cNvPr id="8" name="Picture 7">
            <a:extLst>
              <a:ext uri="{FF2B5EF4-FFF2-40B4-BE49-F238E27FC236}">
                <a16:creationId xmlns:a16="http://schemas.microsoft.com/office/drawing/2014/main" id="{C6224664-2770-A517-C48A-FBC6BA867B6B}"/>
              </a:ext>
            </a:extLst>
          </p:cNvPr>
          <p:cNvPicPr>
            <a:picLocks noChangeAspect="1"/>
          </p:cNvPicPr>
          <p:nvPr/>
        </p:nvPicPr>
        <p:blipFill>
          <a:blip r:embed="rId6"/>
          <a:stretch>
            <a:fillRect/>
          </a:stretch>
        </p:blipFill>
        <p:spPr>
          <a:xfrm>
            <a:off x="6613742" y="942810"/>
            <a:ext cx="5456129" cy="2143695"/>
          </a:xfrm>
          <a:prstGeom prst="rect">
            <a:avLst/>
          </a:prstGeom>
        </p:spPr>
      </p:pic>
    </p:spTree>
    <p:extLst>
      <p:ext uri="{BB962C8B-B14F-4D97-AF65-F5344CB8AC3E}">
        <p14:creationId xmlns:p14="http://schemas.microsoft.com/office/powerpoint/2010/main" val="10693210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D015-2AE2-32AD-9E4B-D7EAE0E4CD6A}"/>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75A24A6E-412A-142A-EA86-EC7AC8DB5B51}"/>
              </a:ext>
            </a:extLst>
          </p:cNvPr>
          <p:cNvSpPr>
            <a:spLocks noGrp="1"/>
          </p:cNvSpPr>
          <p:nvPr>
            <p:ph type="body" idx="1"/>
          </p:nvPr>
        </p:nvSpPr>
        <p:spPr/>
        <p:txBody>
          <a:bodyPr/>
          <a:lstStyle/>
          <a:p>
            <a:r>
              <a:rPr lang="en-US" dirty="0"/>
              <a:t>Asphalt to concrete road transition (snowy road transition on bridges)</a:t>
            </a:r>
          </a:p>
          <a:p>
            <a:r>
              <a:rPr lang="en-US" dirty="0"/>
              <a:t>Connection between different parts in my thesis</a:t>
            </a:r>
          </a:p>
          <a:p>
            <a:r>
              <a:rPr lang="en-US" dirty="0"/>
              <a:t>Show the existing decision logic (doesn’t have road friction, vehicle and actor mass parameters) </a:t>
            </a:r>
          </a:p>
          <a:p>
            <a:r>
              <a:rPr lang="en-US" dirty="0"/>
              <a:t>Check if you can use these forces into existing rule based methods.</a:t>
            </a:r>
          </a:p>
          <a:p>
            <a:r>
              <a:rPr lang="en-US" dirty="0"/>
              <a:t>APF applications and literature review </a:t>
            </a:r>
          </a:p>
          <a:p>
            <a:endParaRPr lang="en-US" dirty="0"/>
          </a:p>
          <a:p>
            <a:endParaRPr lang="en-US" dirty="0"/>
          </a:p>
        </p:txBody>
      </p:sp>
    </p:spTree>
    <p:extLst>
      <p:ext uri="{BB962C8B-B14F-4D97-AF65-F5344CB8AC3E}">
        <p14:creationId xmlns:p14="http://schemas.microsoft.com/office/powerpoint/2010/main" val="247552661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2048-876D-6F35-795C-FC49853D4127}"/>
              </a:ext>
            </a:extLst>
          </p:cNvPr>
          <p:cNvSpPr>
            <a:spLocks noGrp="1"/>
          </p:cNvSpPr>
          <p:nvPr>
            <p:ph type="title"/>
          </p:nvPr>
        </p:nvSpPr>
        <p:spPr/>
        <p:txBody>
          <a:bodyPr/>
          <a:lstStyle/>
          <a:p>
            <a:r>
              <a:rPr lang="en-US" dirty="0"/>
              <a:t>Rule based Lane change planner</a:t>
            </a:r>
          </a:p>
        </p:txBody>
      </p:sp>
      <p:pic>
        <p:nvPicPr>
          <p:cNvPr id="4" name="Picture 3">
            <a:extLst>
              <a:ext uri="{FF2B5EF4-FFF2-40B4-BE49-F238E27FC236}">
                <a16:creationId xmlns:a16="http://schemas.microsoft.com/office/drawing/2014/main" id="{0D5BBB94-7353-5C63-2DC6-DA4D3545536A}"/>
              </a:ext>
            </a:extLst>
          </p:cNvPr>
          <p:cNvPicPr>
            <a:picLocks noChangeAspect="1"/>
          </p:cNvPicPr>
          <p:nvPr/>
        </p:nvPicPr>
        <p:blipFill>
          <a:blip r:embed="rId2"/>
          <a:stretch>
            <a:fillRect/>
          </a:stretch>
        </p:blipFill>
        <p:spPr>
          <a:xfrm>
            <a:off x="923510" y="1682538"/>
            <a:ext cx="4077308" cy="3748212"/>
          </a:xfrm>
          <a:prstGeom prst="rect">
            <a:avLst/>
          </a:prstGeom>
        </p:spPr>
      </p:pic>
      <p:sp>
        <p:nvSpPr>
          <p:cNvPr id="5" name="TextBox 4">
            <a:extLst>
              <a:ext uri="{FF2B5EF4-FFF2-40B4-BE49-F238E27FC236}">
                <a16:creationId xmlns:a16="http://schemas.microsoft.com/office/drawing/2014/main" id="{9C220152-5E2D-5B3F-AB5A-2C197EF69E7D}"/>
              </a:ext>
            </a:extLst>
          </p:cNvPr>
          <p:cNvSpPr txBox="1"/>
          <p:nvPr/>
        </p:nvSpPr>
        <p:spPr>
          <a:xfrm>
            <a:off x="6726477" y="2079321"/>
            <a:ext cx="436112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Inputs</a:t>
            </a:r>
            <a:r>
              <a:rPr kumimoji="0" lang="en-US" sz="1800" b="0" i="0" u="none" strike="noStrike" cap="none" spc="0" normalizeH="0" baseline="0" dirty="0">
                <a:ln>
                  <a:noFill/>
                </a:ln>
                <a:solidFill>
                  <a:srgbClr val="000000"/>
                </a:solidFill>
                <a:effectLst/>
                <a:uFillTx/>
                <a:latin typeface="+mn-lt"/>
                <a:ea typeface="+mn-ea"/>
                <a:cs typeface="+mn-cs"/>
                <a:sym typeface="Calibri"/>
              </a:rPr>
              <a:t> : </a:t>
            </a:r>
          </a:p>
          <a:p>
            <a:pPr marL="0" marR="0" indent="0" algn="l" defTabSz="457200" rtl="0" fontAlgn="auto" latinLnBrk="0" hangingPunct="0">
              <a:lnSpc>
                <a:spcPct val="100000"/>
              </a:lnSpc>
              <a:spcBef>
                <a:spcPts val="0"/>
              </a:spcBef>
              <a:spcAft>
                <a:spcPts val="0"/>
              </a:spcAft>
              <a:buClrTx/>
              <a:buSzTx/>
              <a:buFontTx/>
              <a:buNone/>
              <a:tabLst/>
            </a:pPr>
            <a:r>
              <a:rPr lang="en-US" dirty="0"/>
              <a:t>Ego and actor states (from sensor detections)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Bou</a:t>
            </a:r>
            <a:r>
              <a:rPr lang="en-US" dirty="0"/>
              <a:t>ndary information</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speed</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B2EE90E6-AE14-F4C9-B884-EEF7FB8FBF65}"/>
              </a:ext>
            </a:extLst>
          </p:cNvPr>
          <p:cNvSpPr txBox="1"/>
          <p:nvPr/>
        </p:nvSpPr>
        <p:spPr>
          <a:xfrm>
            <a:off x="6789107" y="3933173"/>
            <a:ext cx="244072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Outputs: </a:t>
            </a:r>
            <a:endParaRPr lang="en-US" b="1" dirty="0"/>
          </a:p>
          <a:p>
            <a:pPr marL="0" marR="0" indent="0" algn="l" defTabSz="457200" rtl="0" fontAlgn="auto" latinLnBrk="0" hangingPunct="0">
              <a:lnSpc>
                <a:spcPct val="100000"/>
              </a:lnSpc>
              <a:spcBef>
                <a:spcPts val="0"/>
              </a:spcBef>
              <a:spcAft>
                <a:spcPts val="0"/>
              </a:spcAft>
              <a:buClrTx/>
              <a:buSzTx/>
              <a:buFontTx/>
              <a:buNone/>
              <a:tabLst/>
            </a:pPr>
            <a:r>
              <a:rPr lang="en-US" dirty="0"/>
              <a:t>Lane Change decision </a:t>
            </a:r>
          </a:p>
          <a:p>
            <a:pPr marL="0" marR="0" indent="0" algn="l" defTabSz="4572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000000"/>
                </a:solidFill>
                <a:effectLst/>
                <a:uFillTx/>
                <a:latin typeface="+mn-lt"/>
                <a:ea typeface="+mn-ea"/>
                <a:cs typeface="+mn-cs"/>
                <a:sym typeface="Calibri"/>
              </a:rPr>
              <a:t>Left Lane change</a:t>
            </a:r>
          </a:p>
          <a:p>
            <a:pPr marL="0" marR="0" indent="0" algn="l" defTabSz="457200" rtl="0" fontAlgn="auto" latinLnBrk="0" hangingPunct="0">
              <a:lnSpc>
                <a:spcPct val="100000"/>
              </a:lnSpc>
              <a:spcBef>
                <a:spcPts val="0"/>
              </a:spcBef>
              <a:spcAft>
                <a:spcPts val="0"/>
              </a:spcAft>
              <a:buClrTx/>
              <a:buSzTx/>
              <a:buFontTx/>
              <a:buNone/>
              <a:tabLst/>
            </a:pPr>
            <a:r>
              <a:rPr lang="en-US" dirty="0"/>
              <a:t>Right lane change</a:t>
            </a:r>
          </a:p>
          <a:p>
            <a:pPr marL="0" marR="0" indent="0" algn="l" defTabSz="457200" rtl="0" fontAlgn="auto" latinLnBrk="0" hangingPunct="0">
              <a:lnSpc>
                <a:spcPct val="100000"/>
              </a:lnSpc>
              <a:spcBef>
                <a:spcPts val="0"/>
              </a:spcBef>
              <a:spcAft>
                <a:spcPts val="0"/>
              </a:spcAft>
              <a:buClrTx/>
              <a:buSzTx/>
              <a:buFontTx/>
              <a:buNone/>
              <a:tabLst/>
            </a:pPr>
            <a:r>
              <a:rPr lang="en-US" dirty="0"/>
              <a:t>Stay in the lane with ACC</a:t>
            </a:r>
            <a:endParaRPr kumimoji="0" lang="en-US" sz="180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7555470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17DE8-C517-262A-38B9-B2E19158D548}"/>
              </a:ext>
            </a:extLst>
          </p:cNvPr>
          <p:cNvSpPr txBox="1"/>
          <p:nvPr/>
        </p:nvSpPr>
        <p:spPr>
          <a:xfrm>
            <a:off x="672230" y="1370273"/>
            <a:ext cx="5974914"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1:  </a:t>
            </a:r>
          </a:p>
          <a:p>
            <a:pPr marL="0" marR="0" indent="0" algn="l" defTabSz="457200" rtl="0" fontAlgn="auto" latinLnBrk="0" hangingPunct="0">
              <a:lnSpc>
                <a:spcPct val="100000"/>
              </a:lnSpc>
              <a:spcBef>
                <a:spcPts val="0"/>
              </a:spcBef>
              <a:spcAft>
                <a:spcPts val="0"/>
              </a:spcAft>
              <a:buClrTx/>
              <a:buSzTx/>
              <a:buFontTx/>
              <a:buNone/>
              <a:tabLst/>
            </a:pPr>
            <a:r>
              <a:rPr lang="en-US" dirty="0"/>
              <a:t>At every time step: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dirty="0"/>
              <a:t>Extracts the Ego state information, </a:t>
            </a:r>
          </a:p>
          <a:p>
            <a:pPr marL="0" marR="0" indent="0" algn="l" defTabSz="457200" rtl="0" fontAlgn="auto" latinLnBrk="0" hangingPunct="0">
              <a:lnSpc>
                <a:spcPct val="100000"/>
              </a:lnSpc>
              <a:spcBef>
                <a:spcPts val="0"/>
              </a:spcBef>
              <a:spcAft>
                <a:spcPts val="0"/>
              </a:spcAft>
              <a:buClrTx/>
              <a:buSzTx/>
              <a:buFontTx/>
              <a:buNone/>
              <a:tabLst/>
            </a:pPr>
            <a:r>
              <a:rPr lang="en-US" dirty="0"/>
              <a:t>Localizes the ego vehicle on the road (lane number )</a:t>
            </a:r>
          </a:p>
          <a:p>
            <a:pPr marL="0" marR="0" indent="0" algn="l" defTabSz="457200" rtl="0" fontAlgn="auto" latinLnBrk="0" hangingPunct="0">
              <a:lnSpc>
                <a:spcPct val="100000"/>
              </a:lnSpc>
              <a:spcBef>
                <a:spcPts val="0"/>
              </a:spcBef>
              <a:spcAft>
                <a:spcPts val="0"/>
              </a:spcAft>
              <a:buClrTx/>
              <a:buSzTx/>
              <a:buFontTx/>
              <a:buNone/>
              <a:tabLst/>
            </a:pPr>
            <a:r>
              <a:rPr lang="en-US" dirty="0"/>
              <a:t>Initialize parameters </a:t>
            </a:r>
          </a:p>
        </p:txBody>
      </p:sp>
      <p:sp>
        <p:nvSpPr>
          <p:cNvPr id="6" name="TextBox 5">
            <a:extLst>
              <a:ext uri="{FF2B5EF4-FFF2-40B4-BE49-F238E27FC236}">
                <a16:creationId xmlns:a16="http://schemas.microsoft.com/office/drawing/2014/main" id="{4FA8845F-DD53-8376-5754-D5C670972FA7}"/>
              </a:ext>
            </a:extLst>
          </p:cNvPr>
          <p:cNvSpPr txBox="1"/>
          <p:nvPr/>
        </p:nvSpPr>
        <p:spPr>
          <a:xfrm>
            <a:off x="672229" y="3579313"/>
            <a:ext cx="623870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2:  </a:t>
            </a:r>
          </a:p>
          <a:p>
            <a:pPr marL="0" marR="0" indent="0" algn="l" defTabSz="457200" rtl="0" fontAlgn="auto" latinLnBrk="0" hangingPunct="0">
              <a:lnSpc>
                <a:spcPct val="100000"/>
              </a:lnSpc>
              <a:spcBef>
                <a:spcPts val="0"/>
              </a:spcBef>
              <a:spcAft>
                <a:spcPts val="0"/>
              </a:spcAft>
              <a:buClrTx/>
              <a:buSzTx/>
              <a:buFontTx/>
              <a:buNone/>
              <a:tabLst/>
            </a:pPr>
            <a:r>
              <a:rPr lang="en-US" dirty="0"/>
              <a:t>For each confirmed track ( Actor information from the sensor):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Extrac</a:t>
            </a:r>
            <a:r>
              <a:rPr lang="en-US" dirty="0"/>
              <a:t>t the actor position, velocity</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Checks if the actor is within</a:t>
            </a:r>
            <a:r>
              <a:rPr lang="en-US" dirty="0"/>
              <a:t> certain critical region with respect to ego. (Most important objects)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4744981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2970-812C-7D6F-61A0-6DF849C0043D}"/>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F7E59008-F0FB-BB03-CAFB-3439816183C5}"/>
              </a:ext>
            </a:extLst>
          </p:cNvPr>
          <p:cNvSpPr txBox="1"/>
          <p:nvPr/>
        </p:nvSpPr>
        <p:spPr>
          <a:xfrm>
            <a:off x="233819" y="1221005"/>
            <a:ext cx="8208724" cy="6247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Section 3:  </a:t>
            </a:r>
            <a:r>
              <a:rPr kumimoji="0" lang="en-US" sz="1600" i="0" u="none" strike="noStrike" cap="none" spc="0" normalizeH="0" baseline="0" dirty="0">
                <a:ln>
                  <a:noFill/>
                </a:ln>
                <a:solidFill>
                  <a:srgbClr val="000000"/>
                </a:solidFill>
                <a:effectLst/>
                <a:uFillTx/>
                <a:latin typeface="+mn-lt"/>
                <a:ea typeface="+mn-ea"/>
                <a:cs typeface="+mn-cs"/>
                <a:sym typeface="Calibri"/>
              </a:rPr>
              <a:t>For each confirmed track</a:t>
            </a:r>
            <a:r>
              <a:rPr kumimoji="0" lang="en-US" sz="1600" b="1" i="0" u="none" strike="noStrike" cap="none" spc="0" normalizeH="0" baseline="0" dirty="0">
                <a:ln>
                  <a:noFill/>
                </a:ln>
                <a:solidFill>
                  <a:srgbClr val="000000"/>
                </a:solidFill>
                <a:effectLst/>
                <a:uFillTx/>
                <a:latin typeface="+mn-lt"/>
                <a:ea typeface="+mn-ea"/>
                <a:cs typeface="+mn-cs"/>
                <a:sym typeface="Calibri"/>
              </a:rPr>
              <a:t>,</a:t>
            </a:r>
          </a:p>
          <a:p>
            <a:pPr marL="0" marR="0" indent="0" algn="l" defTabSz="457200" rtl="0" fontAlgn="auto" latinLnBrk="0" hangingPunct="0">
              <a:lnSpc>
                <a:spcPct val="100000"/>
              </a:lnSpc>
              <a:spcBef>
                <a:spcPts val="0"/>
              </a:spcBef>
              <a:spcAft>
                <a:spcPts val="0"/>
              </a:spcAft>
              <a:buClrTx/>
              <a:buSzTx/>
              <a:buFontTx/>
              <a:buNone/>
              <a:tabLst/>
            </a:pPr>
            <a:endParaRPr lang="en-US" sz="1600" b="1"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Check if the actor is in the </a:t>
            </a:r>
            <a:r>
              <a:rPr lang="en-US" sz="1600" b="1" i="1" dirty="0"/>
              <a:t>same lane as of ego </a:t>
            </a:r>
            <a:r>
              <a:rPr lang="en-US" sz="1600" dirty="0"/>
              <a:t>and also the position (front or back)</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If the actor on front:</a:t>
            </a:r>
          </a:p>
          <a:p>
            <a:pPr lvl="2"/>
            <a:r>
              <a:rPr lang="en-US" sz="1600" dirty="0"/>
              <a:t>	Check  the actor relative velocity and the if the ego velocity &lt; desired or (road speed).</a:t>
            </a:r>
          </a:p>
          <a:p>
            <a:pPr lvl="2"/>
            <a:r>
              <a:rPr lang="en-US" sz="1600" dirty="0"/>
              <a:t>	If yes, the ego intends to do a lane change according to the lane availability  </a:t>
            </a:r>
          </a:p>
          <a:p>
            <a:pPr marL="285750" lvl="2" indent="-285750">
              <a:buFont typeface="Wingdings" pitchFamily="2" charset="2"/>
              <a:buChar char="Ø"/>
            </a:pPr>
            <a:r>
              <a:rPr lang="en-US" sz="1600" dirty="0"/>
              <a:t>If the actor on the back:</a:t>
            </a:r>
          </a:p>
          <a:p>
            <a:pPr lvl="3"/>
            <a:r>
              <a:rPr lang="en-US" sz="1600" dirty="0"/>
              <a:t>	Ignore</a:t>
            </a:r>
          </a:p>
          <a:p>
            <a:pPr lvl="3"/>
            <a:endParaRPr lang="en-US" sz="1600" dirty="0"/>
          </a:p>
          <a:p>
            <a:pPr lvl="3"/>
            <a:endParaRPr lang="en-US" sz="1600" dirty="0"/>
          </a:p>
          <a:p>
            <a:pPr lvl="3"/>
            <a:r>
              <a:rPr lang="en-US" sz="1600" dirty="0"/>
              <a:t>For all other confirmed tracks and </a:t>
            </a:r>
            <a:r>
              <a:rPr lang="en-US" sz="1600" b="1" i="1" dirty="0"/>
              <a:t>not in the same lane as ego</a:t>
            </a:r>
            <a:r>
              <a:rPr lang="en-US" sz="1600" dirty="0"/>
              <a:t>:</a:t>
            </a:r>
          </a:p>
          <a:p>
            <a:pPr marL="285750" lvl="3" indent="-285750">
              <a:buFont typeface="Wingdings" pitchFamily="2" charset="2"/>
              <a:buChar char="Ø"/>
            </a:pPr>
            <a:r>
              <a:rPr lang="en-US" sz="1600" dirty="0"/>
              <a:t>Calculate Time to Collision ( TTC)</a:t>
            </a:r>
          </a:p>
          <a:p>
            <a:pPr lvl="3"/>
            <a:r>
              <a:rPr lang="en-US" sz="1600" dirty="0"/>
              <a:t>    TTC =  relative position/ abs(relative velocity) </a:t>
            </a:r>
          </a:p>
          <a:p>
            <a:pPr lvl="3"/>
            <a:endParaRPr lang="en-US" sz="1600" dirty="0"/>
          </a:p>
          <a:p>
            <a:pPr lvl="3"/>
            <a:r>
              <a:rPr lang="en-US" sz="1600" dirty="0"/>
              <a:t>      TTC &gt; 0  (Vehicle on the front (on left or right lane)</a:t>
            </a:r>
            <a:br>
              <a:rPr lang="en-US" sz="1600" dirty="0"/>
            </a:br>
            <a:r>
              <a:rPr lang="en-US" sz="1600" dirty="0"/>
              <a:t>      TTC &lt; 0  (Vehicle on the back-left or right lane) </a:t>
            </a:r>
          </a:p>
          <a:p>
            <a:pPr lvl="3"/>
            <a:endParaRPr lang="en-US" sz="1600" dirty="0"/>
          </a:p>
          <a:p>
            <a:pPr lvl="3"/>
            <a:endParaRPr lang="en-US" sz="1600" dirty="0"/>
          </a:p>
          <a:p>
            <a:pPr lvl="3"/>
            <a:endParaRPr lang="en-US" sz="1600" dirty="0"/>
          </a:p>
          <a:p>
            <a:pPr lvl="3"/>
            <a:endParaRPr lang="en-US" sz="1600" dirty="0"/>
          </a:p>
          <a:p>
            <a:pPr lvl="3"/>
            <a:endParaRPr lang="en-US" sz="1600" dirty="0"/>
          </a:p>
          <a:p>
            <a:pPr lvl="3"/>
            <a:endParaRPr lang="en-US" sz="1600"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p:txBody>
      </p:sp>
      <p:pic>
        <p:nvPicPr>
          <p:cNvPr id="17" name="Picture 16">
            <a:extLst>
              <a:ext uri="{FF2B5EF4-FFF2-40B4-BE49-F238E27FC236}">
                <a16:creationId xmlns:a16="http://schemas.microsoft.com/office/drawing/2014/main" id="{BEBF4075-1973-559B-159B-BF0506D75F9F}"/>
              </a:ext>
            </a:extLst>
          </p:cNvPr>
          <p:cNvPicPr>
            <a:picLocks noChangeAspect="1"/>
          </p:cNvPicPr>
          <p:nvPr/>
        </p:nvPicPr>
        <p:blipFill rotWithShape="1">
          <a:blip r:embed="rId2"/>
          <a:srcRect b="35435"/>
          <a:stretch/>
        </p:blipFill>
        <p:spPr>
          <a:xfrm>
            <a:off x="6989968" y="3824578"/>
            <a:ext cx="4893057" cy="1565569"/>
          </a:xfrm>
          <a:prstGeom prst="rect">
            <a:avLst/>
          </a:prstGeom>
        </p:spPr>
      </p:pic>
      <p:sp>
        <p:nvSpPr>
          <p:cNvPr id="18" name="TextBox 17">
            <a:extLst>
              <a:ext uri="{FF2B5EF4-FFF2-40B4-BE49-F238E27FC236}">
                <a16:creationId xmlns:a16="http://schemas.microsoft.com/office/drawing/2014/main" id="{5135B661-24ED-3083-261F-1DBAAD2F20A6}"/>
              </a:ext>
            </a:extLst>
          </p:cNvPr>
          <p:cNvSpPr txBox="1"/>
          <p:nvPr/>
        </p:nvSpPr>
        <p:spPr>
          <a:xfrm>
            <a:off x="9760181" y="3975607"/>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19" name="TextBox 18">
            <a:extLst>
              <a:ext uri="{FF2B5EF4-FFF2-40B4-BE49-F238E27FC236}">
                <a16:creationId xmlns:a16="http://schemas.microsoft.com/office/drawing/2014/main" id="{CD056372-DA6D-B126-3DF4-BABA0925B2BA}"/>
              </a:ext>
            </a:extLst>
          </p:cNvPr>
          <p:cNvSpPr txBox="1"/>
          <p:nvPr/>
        </p:nvSpPr>
        <p:spPr>
          <a:xfrm>
            <a:off x="10186066" y="5478730"/>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
        <p:nvSpPr>
          <p:cNvPr id="21" name="TextBox 20">
            <a:extLst>
              <a:ext uri="{FF2B5EF4-FFF2-40B4-BE49-F238E27FC236}">
                <a16:creationId xmlns:a16="http://schemas.microsoft.com/office/drawing/2014/main" id="{02C5C681-48F0-4DA0-01CB-7DFBD43CD780}"/>
              </a:ext>
            </a:extLst>
          </p:cNvPr>
          <p:cNvSpPr txBox="1"/>
          <p:nvPr/>
        </p:nvSpPr>
        <p:spPr>
          <a:xfrm>
            <a:off x="7994011" y="1291622"/>
            <a:ext cx="3964170"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u="none" strike="noStrike" dirty="0">
                <a:solidFill>
                  <a:srgbClr val="555555"/>
                </a:solidFill>
                <a:effectLst/>
                <a:latin typeface="system-ui"/>
                <a:hlinkClick r:id="rId3"/>
              </a:rPr>
              <a:t>Time to Collision</a:t>
            </a:r>
            <a:r>
              <a:rPr lang="en-US" b="0" i="0" dirty="0">
                <a:solidFill>
                  <a:srgbClr val="333333"/>
                </a:solidFill>
                <a:effectLst/>
                <a:latin typeface="system-ui"/>
              </a:rPr>
              <a:t>. (TTC) means the time before a collision happens between involved vehicles/objects/subjects if their speeds would not change and taking into account their paths.</a:t>
            </a:r>
            <a:endParaRPr lang="en-US" dirty="0"/>
          </a:p>
        </p:txBody>
      </p:sp>
    </p:spTree>
    <p:extLst>
      <p:ext uri="{BB962C8B-B14F-4D97-AF65-F5344CB8AC3E}">
        <p14:creationId xmlns:p14="http://schemas.microsoft.com/office/powerpoint/2010/main" val="27088850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D0675-98C9-E2E9-CAC7-83F3D12BD00C}"/>
              </a:ext>
            </a:extLst>
          </p:cNvPr>
          <p:cNvPicPr>
            <a:picLocks noChangeAspect="1"/>
          </p:cNvPicPr>
          <p:nvPr/>
        </p:nvPicPr>
        <p:blipFill>
          <a:blip r:embed="rId2"/>
          <a:stretch>
            <a:fillRect/>
          </a:stretch>
        </p:blipFill>
        <p:spPr>
          <a:xfrm>
            <a:off x="7816688" y="1219489"/>
            <a:ext cx="3594524" cy="1781301"/>
          </a:xfrm>
          <a:prstGeom prst="rect">
            <a:avLst/>
          </a:prstGeom>
        </p:spPr>
      </p:pic>
      <p:sp>
        <p:nvSpPr>
          <p:cNvPr id="5" name="TextBox 4">
            <a:extLst>
              <a:ext uri="{FF2B5EF4-FFF2-40B4-BE49-F238E27FC236}">
                <a16:creationId xmlns:a16="http://schemas.microsoft.com/office/drawing/2014/main" id="{3A73F68B-375E-0D41-8550-DF49A9E547E7}"/>
              </a:ext>
            </a:extLst>
          </p:cNvPr>
          <p:cNvSpPr txBox="1"/>
          <p:nvPr/>
        </p:nvSpPr>
        <p:spPr>
          <a:xfrm>
            <a:off x="538619" y="1089764"/>
            <a:ext cx="10782756" cy="7294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Using Road boundaries and lane information: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For each actor,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Categorize the actors which are on the </a:t>
            </a:r>
            <a:r>
              <a:rPr lang="en-US" b="1" i="1" dirty="0"/>
              <a:t>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Sub categorize the actors into front and back of ego on the 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Calculate how fast the actor is moving with respect to ego</a:t>
            </a:r>
          </a:p>
          <a:p>
            <a:pPr marR="0" algn="l" defTabSz="457200" rtl="0" fontAlgn="auto" latinLnBrk="0" hangingPunct="0">
              <a:lnSpc>
                <a:spcPct val="100000"/>
              </a:lnSpc>
              <a:spcBef>
                <a:spcPts val="0"/>
              </a:spcBef>
              <a:spcAft>
                <a:spcPts val="0"/>
              </a:spcAft>
              <a:buClrTx/>
              <a:buSzTx/>
              <a:tabLst/>
            </a:pPr>
            <a:r>
              <a:rPr lang="en-US" dirty="0"/>
              <a:t>and calculate  TTC for the actor.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If it is safe for the ego vehicle (TTC &gt; threshold / actor velocity speeding up / ego velocity less than the desired </a:t>
            </a:r>
          </a:p>
          <a:p>
            <a:pPr marR="0" algn="l" defTabSz="457200" rtl="0" fontAlgn="auto" latinLnBrk="0" hangingPunct="0">
              <a:lnSpc>
                <a:spcPct val="100000"/>
              </a:lnSpc>
              <a:spcBef>
                <a:spcPts val="0"/>
              </a:spcBef>
              <a:spcAft>
                <a:spcPts val="0"/>
              </a:spcAft>
              <a:buClrTx/>
              <a:buSzTx/>
              <a:tabLst/>
            </a:pPr>
            <a:r>
              <a:rPr lang="en-US" dirty="0"/>
              <a:t>Velocity)  with respect to all the actors on the left</a:t>
            </a:r>
          </a:p>
          <a:p>
            <a:pPr marR="0" algn="l" defTabSz="457200" rtl="0" fontAlgn="auto" latinLnBrk="0" hangingPunct="0">
              <a:lnSpc>
                <a:spcPct val="100000"/>
              </a:lnSpc>
              <a:spcBef>
                <a:spcPts val="0"/>
              </a:spcBef>
              <a:spcAft>
                <a:spcPts val="0"/>
              </a:spcAft>
              <a:buClrTx/>
              <a:buSzTx/>
              <a:tabLst/>
            </a:pPr>
            <a:r>
              <a:rPr lang="en-US" dirty="0"/>
              <a:t> - The ego vehicle can do a left lane change.</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Similarly, check the same conditions for all the actors for the </a:t>
            </a:r>
            <a:r>
              <a:rPr lang="en-US" b="1" i="1" dirty="0"/>
              <a:t>right lane</a:t>
            </a:r>
            <a:r>
              <a:rPr lang="en-US" dirty="0"/>
              <a: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safe with respect to either left lane or right lane, pass the lane change command.</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suitable for both left lane and right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The destination point and the high speed lane is given a preference to a particular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p>
        </p:txBody>
      </p:sp>
      <p:sp>
        <p:nvSpPr>
          <p:cNvPr id="6" name="TextBox 5">
            <a:extLst>
              <a:ext uri="{FF2B5EF4-FFF2-40B4-BE49-F238E27FC236}">
                <a16:creationId xmlns:a16="http://schemas.microsoft.com/office/drawing/2014/main" id="{F0431B8C-955E-6183-D7B6-D29DC9AAE8D3}"/>
              </a:ext>
            </a:extLst>
          </p:cNvPr>
          <p:cNvSpPr txBox="1"/>
          <p:nvPr/>
        </p:nvSpPr>
        <p:spPr>
          <a:xfrm>
            <a:off x="9778653" y="1229364"/>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7" name="TextBox 6">
            <a:extLst>
              <a:ext uri="{FF2B5EF4-FFF2-40B4-BE49-F238E27FC236}">
                <a16:creationId xmlns:a16="http://schemas.microsoft.com/office/drawing/2014/main" id="{EBEF20F2-666D-0EF0-D02E-378E318DAF79}"/>
              </a:ext>
            </a:extLst>
          </p:cNvPr>
          <p:cNvSpPr txBox="1"/>
          <p:nvPr/>
        </p:nvSpPr>
        <p:spPr>
          <a:xfrm>
            <a:off x="9977579" y="2631462"/>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Tree>
    <p:extLst>
      <p:ext uri="{BB962C8B-B14F-4D97-AF65-F5344CB8AC3E}">
        <p14:creationId xmlns:p14="http://schemas.microsoft.com/office/powerpoint/2010/main" val="36824734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9873-275F-E1A3-6E8F-63646043A46D}"/>
              </a:ext>
            </a:extLst>
          </p:cNvPr>
          <p:cNvSpPr>
            <a:spLocks noGrp="1"/>
          </p:cNvSpPr>
          <p:nvPr>
            <p:ph type="title"/>
          </p:nvPr>
        </p:nvSpPr>
        <p:spPr/>
        <p:txBody>
          <a:bodyPr/>
          <a:lstStyle/>
          <a:p>
            <a:r>
              <a:rPr lang="en-US" dirty="0"/>
              <a:t>Trajectory Tracking and Control </a:t>
            </a:r>
          </a:p>
        </p:txBody>
      </p:sp>
      <p:sp>
        <p:nvSpPr>
          <p:cNvPr id="4" name="TextBox 3">
            <a:extLst>
              <a:ext uri="{FF2B5EF4-FFF2-40B4-BE49-F238E27FC236}">
                <a16:creationId xmlns:a16="http://schemas.microsoft.com/office/drawing/2014/main" id="{D2D4123F-9D7C-BC2F-527E-1020554467DE}"/>
              </a:ext>
            </a:extLst>
          </p:cNvPr>
          <p:cNvSpPr txBox="1"/>
          <p:nvPr/>
        </p:nvSpPr>
        <p:spPr>
          <a:xfrm>
            <a:off x="250520" y="1660912"/>
            <a:ext cx="28895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 Making</a:t>
            </a:r>
          </a:p>
        </p:txBody>
      </p:sp>
      <p:sp>
        <p:nvSpPr>
          <p:cNvPr id="5" name="TextBox 4">
            <a:extLst>
              <a:ext uri="{FF2B5EF4-FFF2-40B4-BE49-F238E27FC236}">
                <a16:creationId xmlns:a16="http://schemas.microsoft.com/office/drawing/2014/main" id="{89D9F508-01D1-0671-75F5-21FB2E07BFE0}"/>
              </a:ext>
            </a:extLst>
          </p:cNvPr>
          <p:cNvSpPr txBox="1"/>
          <p:nvPr/>
        </p:nvSpPr>
        <p:spPr>
          <a:xfrm>
            <a:off x="250520" y="2150450"/>
            <a:ext cx="3206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tracking and control</a:t>
            </a:r>
          </a:p>
        </p:txBody>
      </p:sp>
      <p:sp>
        <p:nvSpPr>
          <p:cNvPr id="6" name="TextBox 5">
            <a:extLst>
              <a:ext uri="{FF2B5EF4-FFF2-40B4-BE49-F238E27FC236}">
                <a16:creationId xmlns:a16="http://schemas.microsoft.com/office/drawing/2014/main" id="{02C8E92E-758E-0C0F-3677-781C967F993B}"/>
              </a:ext>
            </a:extLst>
          </p:cNvPr>
          <p:cNvSpPr txBox="1"/>
          <p:nvPr/>
        </p:nvSpPr>
        <p:spPr>
          <a:xfrm>
            <a:off x="3995803" y="1642617"/>
            <a:ext cx="5949862" cy="2308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With the current decision making  module,</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The trajectory tracking module is can be used to simulate trajectory tracking with different vehicle mass, different friction coefficient and trajectory curves. </a:t>
            </a:r>
          </a:p>
          <a:p>
            <a:pPr marL="0" marR="0" indent="0" algn="l" defTabSz="457200" rtl="0" fontAlgn="auto" latinLnBrk="0" hangingPunct="0">
              <a:lnSpc>
                <a:spcPct val="100000"/>
              </a:lnSpc>
              <a:spcBef>
                <a:spcPts val="0"/>
              </a:spcBef>
              <a:spcAft>
                <a:spcPts val="0"/>
              </a:spcAft>
              <a:buClrTx/>
              <a:buSzTx/>
              <a:buFontTx/>
              <a:buNone/>
              <a:tabLst/>
            </a:pPr>
            <a:r>
              <a:rPr lang="en-US" dirty="0"/>
              <a:t>Log data and Plot acceleration and jerk curves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5709B5AB-08DE-CF74-8653-FA0FBB8400C2}"/>
              </a:ext>
            </a:extLst>
          </p:cNvPr>
          <p:cNvSpPr/>
          <p:nvPr/>
        </p:nvSpPr>
        <p:spPr>
          <a:xfrm>
            <a:off x="3369501" y="1540701"/>
            <a:ext cx="626302" cy="1659631"/>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6828941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1F12-52D5-30D6-AD36-C4CD1BE9A2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E23F92-3511-D8F3-C440-713D6F21BF66}"/>
              </a:ext>
            </a:extLst>
          </p:cNvPr>
          <p:cNvPicPr>
            <a:picLocks noChangeAspect="1"/>
          </p:cNvPicPr>
          <p:nvPr/>
        </p:nvPicPr>
        <p:blipFill>
          <a:blip r:embed="rId2"/>
          <a:stretch>
            <a:fillRect/>
          </a:stretch>
        </p:blipFill>
        <p:spPr>
          <a:xfrm>
            <a:off x="105934" y="952732"/>
            <a:ext cx="3426914" cy="2603714"/>
          </a:xfrm>
          <a:prstGeom prst="rect">
            <a:avLst/>
          </a:prstGeom>
        </p:spPr>
      </p:pic>
      <p:pic>
        <p:nvPicPr>
          <p:cNvPr id="5" name="Picture 4">
            <a:extLst>
              <a:ext uri="{FF2B5EF4-FFF2-40B4-BE49-F238E27FC236}">
                <a16:creationId xmlns:a16="http://schemas.microsoft.com/office/drawing/2014/main" id="{E16B8E87-42DE-8A18-77EB-765F028CA584}"/>
              </a:ext>
            </a:extLst>
          </p:cNvPr>
          <p:cNvPicPr>
            <a:picLocks noChangeAspect="1"/>
          </p:cNvPicPr>
          <p:nvPr/>
        </p:nvPicPr>
        <p:blipFill>
          <a:blip r:embed="rId3"/>
          <a:stretch>
            <a:fillRect/>
          </a:stretch>
        </p:blipFill>
        <p:spPr>
          <a:xfrm flipH="1">
            <a:off x="3814395" y="1104705"/>
            <a:ext cx="4125842" cy="2952366"/>
          </a:xfrm>
          <a:prstGeom prst="rect">
            <a:avLst/>
          </a:prstGeom>
        </p:spPr>
      </p:pic>
      <p:pic>
        <p:nvPicPr>
          <p:cNvPr id="8" name="Picture 7">
            <a:extLst>
              <a:ext uri="{FF2B5EF4-FFF2-40B4-BE49-F238E27FC236}">
                <a16:creationId xmlns:a16="http://schemas.microsoft.com/office/drawing/2014/main" id="{AF4FB2BB-2E82-9BC5-0C46-03C2DB9463CD}"/>
              </a:ext>
            </a:extLst>
          </p:cNvPr>
          <p:cNvPicPr>
            <a:picLocks noChangeAspect="1"/>
          </p:cNvPicPr>
          <p:nvPr/>
        </p:nvPicPr>
        <p:blipFill>
          <a:blip r:embed="rId4"/>
          <a:stretch>
            <a:fillRect/>
          </a:stretch>
        </p:blipFill>
        <p:spPr>
          <a:xfrm>
            <a:off x="4089968" y="4131710"/>
            <a:ext cx="3062394" cy="2713126"/>
          </a:xfrm>
          <a:prstGeom prst="rect">
            <a:avLst/>
          </a:prstGeom>
        </p:spPr>
      </p:pic>
      <p:pic>
        <p:nvPicPr>
          <p:cNvPr id="9" name="Picture 8">
            <a:extLst>
              <a:ext uri="{FF2B5EF4-FFF2-40B4-BE49-F238E27FC236}">
                <a16:creationId xmlns:a16="http://schemas.microsoft.com/office/drawing/2014/main" id="{0A254D01-0421-CDEB-D025-59A39CE99E9D}"/>
              </a:ext>
            </a:extLst>
          </p:cNvPr>
          <p:cNvPicPr>
            <a:picLocks noChangeAspect="1"/>
          </p:cNvPicPr>
          <p:nvPr/>
        </p:nvPicPr>
        <p:blipFill>
          <a:blip r:embed="rId5"/>
          <a:stretch>
            <a:fillRect/>
          </a:stretch>
        </p:blipFill>
        <p:spPr>
          <a:xfrm>
            <a:off x="7904595" y="1104705"/>
            <a:ext cx="4006616" cy="2585322"/>
          </a:xfrm>
          <a:prstGeom prst="rect">
            <a:avLst/>
          </a:prstGeom>
        </p:spPr>
      </p:pic>
      <p:sp>
        <p:nvSpPr>
          <p:cNvPr id="11" name="Cross 10">
            <a:extLst>
              <a:ext uri="{FF2B5EF4-FFF2-40B4-BE49-F238E27FC236}">
                <a16:creationId xmlns:a16="http://schemas.microsoft.com/office/drawing/2014/main" id="{8977F8E9-63AD-6943-EDB9-C32BDD2C2D9C}"/>
              </a:ext>
            </a:extLst>
          </p:cNvPr>
          <p:cNvSpPr/>
          <p:nvPr/>
        </p:nvSpPr>
        <p:spPr>
          <a:xfrm>
            <a:off x="3329082" y="2155955"/>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Cross 11">
            <a:extLst>
              <a:ext uri="{FF2B5EF4-FFF2-40B4-BE49-F238E27FC236}">
                <a16:creationId xmlns:a16="http://schemas.microsoft.com/office/drawing/2014/main" id="{488376B1-37DF-9CC0-B6ED-BA71DA8B47A9}"/>
              </a:ext>
            </a:extLst>
          </p:cNvPr>
          <p:cNvSpPr/>
          <p:nvPr/>
        </p:nvSpPr>
        <p:spPr>
          <a:xfrm>
            <a:off x="7842473" y="2397366"/>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FFCF6212-CE29-7F6C-2FD5-01FCCFB34C2A}"/>
              </a:ext>
            </a:extLst>
          </p:cNvPr>
          <p:cNvSpPr txBox="1"/>
          <p:nvPr/>
        </p:nvSpPr>
        <p:spPr>
          <a:xfrm>
            <a:off x="1020616" y="3377017"/>
            <a:ext cx="159754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Target Potential</a:t>
            </a:r>
          </a:p>
        </p:txBody>
      </p:sp>
      <p:sp>
        <p:nvSpPr>
          <p:cNvPr id="14" name="TextBox 13">
            <a:extLst>
              <a:ext uri="{FF2B5EF4-FFF2-40B4-BE49-F238E27FC236}">
                <a16:creationId xmlns:a16="http://schemas.microsoft.com/office/drawing/2014/main" id="{2D360C08-A849-466A-CEBA-206F2B5CC2A5}"/>
              </a:ext>
            </a:extLst>
          </p:cNvPr>
          <p:cNvSpPr txBox="1"/>
          <p:nvPr/>
        </p:nvSpPr>
        <p:spPr>
          <a:xfrm>
            <a:off x="9297019" y="3687743"/>
            <a:ext cx="235737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Static obstacle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9D04156E-83FE-4A88-1346-8059E4328AC4}"/>
              </a:ext>
            </a:extLst>
          </p:cNvPr>
          <p:cNvSpPr txBox="1"/>
          <p:nvPr/>
        </p:nvSpPr>
        <p:spPr>
          <a:xfrm>
            <a:off x="5139455" y="3852446"/>
            <a:ext cx="147572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058135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BB7399E-41CA-64D3-AD89-69AAC0A05602}"/>
              </a:ext>
            </a:extLst>
          </p:cNvPr>
          <p:cNvSpPr txBox="1"/>
          <p:nvPr/>
        </p:nvSpPr>
        <p:spPr>
          <a:xfrm>
            <a:off x="466594" y="1120676"/>
            <a:ext cx="860225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444444"/>
                </a:solidFill>
                <a:effectLst/>
                <a:latin typeface="Playfair Display" panose="020F0502020204030204" pitchFamily="34" charset="0"/>
              </a:rPr>
              <a:t>Lane Changing with Icy road conditions:</a:t>
            </a:r>
          </a:p>
          <a:p>
            <a:pPr algn="l"/>
            <a:endParaRPr lang="en-US" b="0" i="0" dirty="0">
              <a:solidFill>
                <a:srgbClr val="444444"/>
              </a:solidFill>
              <a:effectLst/>
              <a:latin typeface="Playfair Display" panose="020F0502020204030204" pitchFamily="34" charset="0"/>
            </a:endParaRPr>
          </a:p>
          <a:p>
            <a:pPr algn="l"/>
            <a:r>
              <a:rPr lang="en-US" b="0" i="0" dirty="0">
                <a:solidFill>
                  <a:srgbClr val="6C6C6C"/>
                </a:solidFill>
                <a:effectLst/>
                <a:latin typeface="Poppins" panose="020B0604020202020204" pitchFamily="34" charset="0"/>
              </a:rPr>
              <a:t>Increase your following distance an extra 10 seconds when driving on icy, slippery surfaces. On four-lane highways, stay in the lane that is the most cleared of snow. Avoid changing lanes due to the potential of losing control over snow build up between lanes.</a:t>
            </a:r>
          </a:p>
          <a:p>
            <a:br>
              <a:rPr lang="en-US" dirty="0"/>
            </a:br>
            <a:endParaRPr lang="en-US" dirty="0"/>
          </a:p>
        </p:txBody>
      </p:sp>
      <p:pic>
        <p:nvPicPr>
          <p:cNvPr id="3074" name="Picture 2" descr="Winter Storm Watch continues as snow falls piles on passes | KOMO">
            <a:extLst>
              <a:ext uri="{FF2B5EF4-FFF2-40B4-BE49-F238E27FC236}">
                <a16:creationId xmlns:a16="http://schemas.microsoft.com/office/drawing/2014/main" id="{D965557A-0B0A-8FB1-AFD5-B29C87CC1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37" y="3319396"/>
            <a:ext cx="5090384" cy="28594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6529FC-EDC3-EF44-0FF2-132D6C4DE3FC}"/>
              </a:ext>
            </a:extLst>
          </p:cNvPr>
          <p:cNvSpPr txBox="1"/>
          <p:nvPr/>
        </p:nvSpPr>
        <p:spPr>
          <a:xfrm>
            <a:off x="6141281" y="3429000"/>
            <a:ext cx="5855125"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Two parallel lanes have different friction coefficient.</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In this case, one lane has a different potential than the other.</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207447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1183-8BD2-2CEA-7304-D0A06F00A11F}"/>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21053F67-53E4-FC31-AEFF-F241773582F4}"/>
              </a:ext>
            </a:extLst>
          </p:cNvPr>
          <p:cNvSpPr>
            <a:spLocks noGrp="1"/>
          </p:cNvSpPr>
          <p:nvPr>
            <p:ph type="body" idx="1"/>
          </p:nvPr>
        </p:nvSpPr>
        <p:spPr>
          <a:xfrm>
            <a:off x="838200" y="894556"/>
            <a:ext cx="10515600" cy="5068888"/>
          </a:xfrm>
        </p:spPr>
        <p:txBody>
          <a:bodyPr/>
          <a:lstStyle/>
          <a:p>
            <a:r>
              <a:rPr lang="en-US" dirty="0"/>
              <a:t>State flow diagram to show different rules in the current decision. Making module.</a:t>
            </a:r>
          </a:p>
          <a:p>
            <a:endParaRPr lang="en-US" dirty="0"/>
          </a:p>
          <a:p>
            <a:r>
              <a:rPr lang="en-US" dirty="0"/>
              <a:t>Explain the trajectory generation in dynamic APF.</a:t>
            </a:r>
          </a:p>
          <a:p>
            <a:endParaRPr lang="en-US" dirty="0"/>
          </a:p>
          <a:p>
            <a:r>
              <a:rPr lang="en-US" dirty="0"/>
              <a:t>How APF can handle this slippery road situation better than the rule based (if rules for slippery conditions are also incorporated) </a:t>
            </a:r>
          </a:p>
          <a:p>
            <a:endParaRPr lang="en-US" dirty="0"/>
          </a:p>
          <a:p>
            <a:endParaRPr lang="en-US" dirty="0"/>
          </a:p>
          <a:p>
            <a:endParaRPr lang="en-US" dirty="0"/>
          </a:p>
        </p:txBody>
      </p:sp>
    </p:spTree>
    <p:extLst>
      <p:ext uri="{BB962C8B-B14F-4D97-AF65-F5344CB8AC3E}">
        <p14:creationId xmlns:p14="http://schemas.microsoft.com/office/powerpoint/2010/main" val="161722016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6E28688-2A68-3B43-FA0B-840E61C6B268}"/>
              </a:ext>
            </a:extLst>
          </p:cNvPr>
          <p:cNvSpPr/>
          <p:nvPr/>
        </p:nvSpPr>
        <p:spPr>
          <a:xfrm>
            <a:off x="2532345" y="1052188"/>
            <a:ext cx="5965113" cy="564927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0D88A5DF-5DF1-BA11-4D61-CDB1D395A59E}"/>
              </a:ext>
            </a:extLst>
          </p:cNvPr>
          <p:cNvPicPr>
            <a:picLocks noChangeAspect="1"/>
          </p:cNvPicPr>
          <p:nvPr/>
        </p:nvPicPr>
        <p:blipFill>
          <a:blip r:embed="rId2"/>
          <a:stretch>
            <a:fillRect/>
          </a:stretch>
        </p:blipFill>
        <p:spPr>
          <a:xfrm>
            <a:off x="3090891" y="1174960"/>
            <a:ext cx="4607767" cy="5429307"/>
          </a:xfrm>
          <a:prstGeom prst="rect">
            <a:avLst/>
          </a:prstGeom>
        </p:spPr>
      </p:pic>
      <p:cxnSp>
        <p:nvCxnSpPr>
          <p:cNvPr id="7" name="Straight Arrow Connector 6">
            <a:extLst>
              <a:ext uri="{FF2B5EF4-FFF2-40B4-BE49-F238E27FC236}">
                <a16:creationId xmlns:a16="http://schemas.microsoft.com/office/drawing/2014/main" id="{9617A9F8-52DD-D833-1B54-D086AB246E4F}"/>
              </a:ext>
            </a:extLst>
          </p:cNvPr>
          <p:cNvCxnSpPr/>
          <p:nvPr/>
        </p:nvCxnSpPr>
        <p:spPr>
          <a:xfrm>
            <a:off x="1139868" y="2317315"/>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A94F8D39-8F9D-C601-4273-FB6897D71435}"/>
              </a:ext>
            </a:extLst>
          </p:cNvPr>
          <p:cNvCxnSpPr/>
          <p:nvPr/>
        </p:nvCxnSpPr>
        <p:spPr>
          <a:xfrm>
            <a:off x="1139866" y="3441526"/>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4E6F8482-6959-6E8A-011F-D44B95B43FB1}"/>
              </a:ext>
            </a:extLst>
          </p:cNvPr>
          <p:cNvCxnSpPr/>
          <p:nvPr/>
        </p:nvCxnSpPr>
        <p:spPr>
          <a:xfrm>
            <a:off x="1139867" y="4885151"/>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790311B3-50A9-9A63-0FAB-1DC389B04ACC}"/>
              </a:ext>
            </a:extLst>
          </p:cNvPr>
          <p:cNvSpPr txBox="1"/>
          <p:nvPr/>
        </p:nvSpPr>
        <p:spPr>
          <a:xfrm>
            <a:off x="500671" y="1784222"/>
            <a:ext cx="192937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      Sensor Information</a:t>
            </a:r>
          </a:p>
          <a:p>
            <a:pPr marL="0" marR="0" indent="0" algn="l" defTabSz="457200" rtl="0" fontAlgn="auto" latinLnBrk="0" hangingPunct="0">
              <a:lnSpc>
                <a:spcPct val="100000"/>
              </a:lnSpc>
              <a:spcBef>
                <a:spcPts val="0"/>
              </a:spcBef>
              <a:spcAft>
                <a:spcPts val="0"/>
              </a:spcAft>
              <a:buClrTx/>
              <a:buSzTx/>
              <a:buFontTx/>
              <a:buNone/>
              <a:tabLst/>
            </a:pPr>
            <a:r>
              <a:rPr lang="en-US" sz="1200" dirty="0"/>
              <a:t>(Ego and actor vehicle states)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3638BD03-6CCB-05B7-16A3-BCFCFFF343B1}"/>
              </a:ext>
            </a:extLst>
          </p:cNvPr>
          <p:cNvSpPr txBox="1"/>
          <p:nvPr/>
        </p:nvSpPr>
        <p:spPr>
          <a:xfrm>
            <a:off x="1067490" y="3119690"/>
            <a:ext cx="1151914"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Road Boundaries</a:t>
            </a:r>
          </a:p>
        </p:txBody>
      </p:sp>
      <p:sp>
        <p:nvSpPr>
          <p:cNvPr id="14" name="TextBox 13">
            <a:extLst>
              <a:ext uri="{FF2B5EF4-FFF2-40B4-BE49-F238E27FC236}">
                <a16:creationId xmlns:a16="http://schemas.microsoft.com/office/drawing/2014/main" id="{638B2269-AC0E-6984-1566-B045DD79A0E1}"/>
              </a:ext>
            </a:extLst>
          </p:cNvPr>
          <p:cNvSpPr txBox="1"/>
          <p:nvPr/>
        </p:nvSpPr>
        <p:spPr>
          <a:xfrm>
            <a:off x="861909" y="4563315"/>
            <a:ext cx="1611976"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Road Speed Information</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15" name="Straight Arrow Connector 14">
            <a:extLst>
              <a:ext uri="{FF2B5EF4-FFF2-40B4-BE49-F238E27FC236}">
                <a16:creationId xmlns:a16="http://schemas.microsoft.com/office/drawing/2014/main" id="{1248284B-8BE8-C367-2749-A821F03BC17D}"/>
              </a:ext>
            </a:extLst>
          </p:cNvPr>
          <p:cNvCxnSpPr/>
          <p:nvPr/>
        </p:nvCxnSpPr>
        <p:spPr>
          <a:xfrm>
            <a:off x="8592854" y="2780778"/>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3C4E2610-BF94-C9BD-F1F6-3A2C27027EA5}"/>
              </a:ext>
            </a:extLst>
          </p:cNvPr>
          <p:cNvSpPr txBox="1"/>
          <p:nvPr/>
        </p:nvSpPr>
        <p:spPr>
          <a:xfrm>
            <a:off x="8645048" y="2503783"/>
            <a:ext cx="1052528"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Stay in the lane</a:t>
            </a:r>
          </a:p>
        </p:txBody>
      </p:sp>
      <p:sp>
        <p:nvSpPr>
          <p:cNvPr id="17" name="TextBox 16">
            <a:extLst>
              <a:ext uri="{FF2B5EF4-FFF2-40B4-BE49-F238E27FC236}">
                <a16:creationId xmlns:a16="http://schemas.microsoft.com/office/drawing/2014/main" id="{E4DB6E48-37EC-4A5D-FDE0-ED42B5AE66F0}"/>
              </a:ext>
            </a:extLst>
          </p:cNvPr>
          <p:cNvSpPr txBox="1"/>
          <p:nvPr/>
        </p:nvSpPr>
        <p:spPr>
          <a:xfrm>
            <a:off x="8645048" y="3512641"/>
            <a:ext cx="1161532"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Change Left 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6387889-3E41-C280-E23B-8F6AB1E870AF}"/>
              </a:ext>
            </a:extLst>
          </p:cNvPr>
          <p:cNvSpPr txBox="1"/>
          <p:nvPr/>
        </p:nvSpPr>
        <p:spPr>
          <a:xfrm>
            <a:off x="8592854" y="4523316"/>
            <a:ext cx="1244889"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Change Right Lane</a:t>
            </a:r>
          </a:p>
        </p:txBody>
      </p:sp>
      <p:cxnSp>
        <p:nvCxnSpPr>
          <p:cNvPr id="20" name="Straight Arrow Connector 19">
            <a:extLst>
              <a:ext uri="{FF2B5EF4-FFF2-40B4-BE49-F238E27FC236}">
                <a16:creationId xmlns:a16="http://schemas.microsoft.com/office/drawing/2014/main" id="{2BCF4E23-917B-83A8-AEAF-E081B9F704D0}"/>
              </a:ext>
            </a:extLst>
          </p:cNvPr>
          <p:cNvCxnSpPr/>
          <p:nvPr/>
        </p:nvCxnSpPr>
        <p:spPr>
          <a:xfrm>
            <a:off x="8592854" y="3876292"/>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2833FA53-9541-4BC5-B1F4-9D4BEA5671B8}"/>
              </a:ext>
            </a:extLst>
          </p:cNvPr>
          <p:cNvCxnSpPr/>
          <p:nvPr/>
        </p:nvCxnSpPr>
        <p:spPr>
          <a:xfrm>
            <a:off x="8592854" y="4885151"/>
            <a:ext cx="1340285"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C9130F9F-7E0F-AB14-1FE9-1886793FFA2D}"/>
              </a:ext>
            </a:extLst>
          </p:cNvPr>
          <p:cNvSpPr txBox="1"/>
          <p:nvPr/>
        </p:nvSpPr>
        <p:spPr>
          <a:xfrm>
            <a:off x="9985333" y="2596114"/>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3" name="TextBox 22">
            <a:extLst>
              <a:ext uri="{FF2B5EF4-FFF2-40B4-BE49-F238E27FC236}">
                <a16:creationId xmlns:a16="http://schemas.microsoft.com/office/drawing/2014/main" id="{BCC5D243-2BE0-0DD9-4EC5-6766521D8B5B}"/>
              </a:ext>
            </a:extLst>
          </p:cNvPr>
          <p:cNvSpPr txBox="1"/>
          <p:nvPr/>
        </p:nvSpPr>
        <p:spPr>
          <a:xfrm>
            <a:off x="9933139" y="3574559"/>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4" name="TextBox 23">
            <a:extLst>
              <a:ext uri="{FF2B5EF4-FFF2-40B4-BE49-F238E27FC236}">
                <a16:creationId xmlns:a16="http://schemas.microsoft.com/office/drawing/2014/main" id="{71529819-B6AB-950B-F8D1-624EBFF73D76}"/>
              </a:ext>
            </a:extLst>
          </p:cNvPr>
          <p:cNvSpPr txBox="1"/>
          <p:nvPr/>
        </p:nvSpPr>
        <p:spPr>
          <a:xfrm>
            <a:off x="9933139" y="4617062"/>
            <a:ext cx="63414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0 or 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5" name="TextBox 24">
            <a:extLst>
              <a:ext uri="{FF2B5EF4-FFF2-40B4-BE49-F238E27FC236}">
                <a16:creationId xmlns:a16="http://schemas.microsoft.com/office/drawing/2014/main" id="{CFF64777-19F1-F646-00B7-2E2663484284}"/>
              </a:ext>
            </a:extLst>
          </p:cNvPr>
          <p:cNvSpPr txBox="1"/>
          <p:nvPr/>
        </p:nvSpPr>
        <p:spPr>
          <a:xfrm>
            <a:off x="2219404" y="303020"/>
            <a:ext cx="4460512"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mn-lt"/>
                <a:ea typeface="+mn-ea"/>
                <a:cs typeface="+mn-cs"/>
                <a:sym typeface="Calibri"/>
              </a:rPr>
              <a:t>State Flow Diagram for Lane Change Logic</a:t>
            </a:r>
          </a:p>
        </p:txBody>
      </p:sp>
    </p:spTree>
    <p:extLst>
      <p:ext uri="{BB962C8B-B14F-4D97-AF65-F5344CB8AC3E}">
        <p14:creationId xmlns:p14="http://schemas.microsoft.com/office/powerpoint/2010/main" val="12334553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914B-20B9-249F-4F43-BE6DE1DD3BA2}"/>
              </a:ext>
            </a:extLst>
          </p:cNvPr>
          <p:cNvSpPr>
            <a:spLocks noGrp="1"/>
          </p:cNvSpPr>
          <p:nvPr>
            <p:ph type="title"/>
          </p:nvPr>
        </p:nvSpPr>
        <p:spPr/>
        <p:txBody>
          <a:bodyPr>
            <a:normAutofit/>
          </a:bodyPr>
          <a:lstStyle/>
          <a:p>
            <a:pPr algn="ctr"/>
            <a:r>
              <a:rPr lang="en-US" sz="3200" dirty="0"/>
              <a:t>APF equations</a:t>
            </a:r>
          </a:p>
        </p:txBody>
      </p:sp>
      <p:pic>
        <p:nvPicPr>
          <p:cNvPr id="4" name="Picture 3">
            <a:extLst>
              <a:ext uri="{FF2B5EF4-FFF2-40B4-BE49-F238E27FC236}">
                <a16:creationId xmlns:a16="http://schemas.microsoft.com/office/drawing/2014/main" id="{502FA88F-649F-D4FC-3B25-322D9FEC047D}"/>
              </a:ext>
            </a:extLst>
          </p:cNvPr>
          <p:cNvPicPr>
            <a:picLocks noChangeAspect="1"/>
          </p:cNvPicPr>
          <p:nvPr/>
        </p:nvPicPr>
        <p:blipFill>
          <a:blip r:embed="rId2"/>
          <a:stretch>
            <a:fillRect/>
          </a:stretch>
        </p:blipFill>
        <p:spPr>
          <a:xfrm>
            <a:off x="926928" y="1843623"/>
            <a:ext cx="3898900" cy="520700"/>
          </a:xfrm>
          <a:prstGeom prst="rect">
            <a:avLst/>
          </a:prstGeom>
        </p:spPr>
      </p:pic>
      <p:pic>
        <p:nvPicPr>
          <p:cNvPr id="5" name="Picture 4">
            <a:extLst>
              <a:ext uri="{FF2B5EF4-FFF2-40B4-BE49-F238E27FC236}">
                <a16:creationId xmlns:a16="http://schemas.microsoft.com/office/drawing/2014/main" id="{6107B58F-3BC0-4931-0E36-F13042677E8C}"/>
              </a:ext>
            </a:extLst>
          </p:cNvPr>
          <p:cNvPicPr>
            <a:picLocks noChangeAspect="1"/>
          </p:cNvPicPr>
          <p:nvPr/>
        </p:nvPicPr>
        <p:blipFill>
          <a:blip r:embed="rId3"/>
          <a:stretch>
            <a:fillRect/>
          </a:stretch>
        </p:blipFill>
        <p:spPr>
          <a:xfrm>
            <a:off x="926928" y="2752811"/>
            <a:ext cx="2654300" cy="812800"/>
          </a:xfrm>
          <a:prstGeom prst="rect">
            <a:avLst/>
          </a:prstGeom>
        </p:spPr>
      </p:pic>
      <p:pic>
        <p:nvPicPr>
          <p:cNvPr id="6" name="Picture 5">
            <a:extLst>
              <a:ext uri="{FF2B5EF4-FFF2-40B4-BE49-F238E27FC236}">
                <a16:creationId xmlns:a16="http://schemas.microsoft.com/office/drawing/2014/main" id="{2E078E95-EA96-8C08-6D71-976B8F3787B1}"/>
              </a:ext>
            </a:extLst>
          </p:cNvPr>
          <p:cNvPicPr>
            <a:picLocks noChangeAspect="1"/>
          </p:cNvPicPr>
          <p:nvPr/>
        </p:nvPicPr>
        <p:blipFill>
          <a:blip r:embed="rId4"/>
          <a:stretch>
            <a:fillRect/>
          </a:stretch>
        </p:blipFill>
        <p:spPr>
          <a:xfrm>
            <a:off x="1039575" y="3626535"/>
            <a:ext cx="1752600" cy="533400"/>
          </a:xfrm>
          <a:prstGeom prst="rect">
            <a:avLst/>
          </a:prstGeom>
        </p:spPr>
      </p:pic>
      <p:pic>
        <p:nvPicPr>
          <p:cNvPr id="7" name="Picture 6">
            <a:extLst>
              <a:ext uri="{FF2B5EF4-FFF2-40B4-BE49-F238E27FC236}">
                <a16:creationId xmlns:a16="http://schemas.microsoft.com/office/drawing/2014/main" id="{1F26C446-56DD-E713-4BDB-9B477E575C95}"/>
              </a:ext>
            </a:extLst>
          </p:cNvPr>
          <p:cNvPicPr>
            <a:picLocks noChangeAspect="1"/>
          </p:cNvPicPr>
          <p:nvPr/>
        </p:nvPicPr>
        <p:blipFill>
          <a:blip r:embed="rId5"/>
          <a:stretch>
            <a:fillRect/>
          </a:stretch>
        </p:blipFill>
        <p:spPr>
          <a:xfrm>
            <a:off x="3941175" y="3221315"/>
            <a:ext cx="1879600" cy="431800"/>
          </a:xfrm>
          <a:prstGeom prst="rect">
            <a:avLst/>
          </a:prstGeom>
        </p:spPr>
      </p:pic>
      <p:pic>
        <p:nvPicPr>
          <p:cNvPr id="8" name="Picture 7">
            <a:extLst>
              <a:ext uri="{FF2B5EF4-FFF2-40B4-BE49-F238E27FC236}">
                <a16:creationId xmlns:a16="http://schemas.microsoft.com/office/drawing/2014/main" id="{639BAFF0-75FA-3CB6-12B5-E5971C5DE2D7}"/>
              </a:ext>
            </a:extLst>
          </p:cNvPr>
          <p:cNvPicPr>
            <a:picLocks noChangeAspect="1"/>
          </p:cNvPicPr>
          <p:nvPr/>
        </p:nvPicPr>
        <p:blipFill>
          <a:blip r:embed="rId6"/>
          <a:stretch>
            <a:fillRect/>
          </a:stretch>
        </p:blipFill>
        <p:spPr>
          <a:xfrm>
            <a:off x="1039575" y="4630189"/>
            <a:ext cx="4254500" cy="546100"/>
          </a:xfrm>
          <a:prstGeom prst="rect">
            <a:avLst/>
          </a:prstGeom>
        </p:spPr>
      </p:pic>
      <p:sp>
        <p:nvSpPr>
          <p:cNvPr id="9" name="Right Brace 8">
            <a:extLst>
              <a:ext uri="{FF2B5EF4-FFF2-40B4-BE49-F238E27FC236}">
                <a16:creationId xmlns:a16="http://schemas.microsoft.com/office/drawing/2014/main" id="{49714893-3501-C101-47DC-C5D6C042E95E}"/>
              </a:ext>
            </a:extLst>
          </p:cNvPr>
          <p:cNvSpPr/>
          <p:nvPr/>
        </p:nvSpPr>
        <p:spPr>
          <a:xfrm>
            <a:off x="3581228" y="2981195"/>
            <a:ext cx="126476" cy="912040"/>
          </a:xfrm>
          <a:prstGeom prst="righ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0" name="Picture 9">
            <a:extLst>
              <a:ext uri="{FF2B5EF4-FFF2-40B4-BE49-F238E27FC236}">
                <a16:creationId xmlns:a16="http://schemas.microsoft.com/office/drawing/2014/main" id="{A817C1BD-24B1-3AD6-A985-560E30DCE959}"/>
              </a:ext>
            </a:extLst>
          </p:cNvPr>
          <p:cNvPicPr>
            <a:picLocks noChangeAspect="1"/>
          </p:cNvPicPr>
          <p:nvPr/>
        </p:nvPicPr>
        <p:blipFill>
          <a:blip r:embed="rId7"/>
          <a:stretch>
            <a:fillRect/>
          </a:stretch>
        </p:blipFill>
        <p:spPr>
          <a:xfrm>
            <a:off x="671666" y="5224513"/>
            <a:ext cx="4409424" cy="1548724"/>
          </a:xfrm>
          <a:prstGeom prst="rect">
            <a:avLst/>
          </a:prstGeom>
        </p:spPr>
      </p:pic>
      <p:cxnSp>
        <p:nvCxnSpPr>
          <p:cNvPr id="12" name="Straight Arrow Connector 11">
            <a:extLst>
              <a:ext uri="{FF2B5EF4-FFF2-40B4-BE49-F238E27FC236}">
                <a16:creationId xmlns:a16="http://schemas.microsoft.com/office/drawing/2014/main" id="{3C8F5C45-AE2A-5E18-B2C9-E6E656D0E0F7}"/>
              </a:ext>
            </a:extLst>
          </p:cNvPr>
          <p:cNvCxnSpPr>
            <a:cxnSpLocks/>
          </p:cNvCxnSpPr>
          <p:nvPr/>
        </p:nvCxnSpPr>
        <p:spPr>
          <a:xfrm>
            <a:off x="4694215" y="2103973"/>
            <a:ext cx="1762081"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0EDDCA45-6038-0114-F6B7-0487F75F546D}"/>
              </a:ext>
            </a:extLst>
          </p:cNvPr>
          <p:cNvSpPr txBox="1"/>
          <p:nvPr/>
        </p:nvSpPr>
        <p:spPr>
          <a:xfrm>
            <a:off x="6653961" y="1919309"/>
            <a:ext cx="142442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Goal Potential</a:t>
            </a:r>
          </a:p>
        </p:txBody>
      </p:sp>
      <p:cxnSp>
        <p:nvCxnSpPr>
          <p:cNvPr id="15" name="Straight Arrow Connector 14">
            <a:extLst>
              <a:ext uri="{FF2B5EF4-FFF2-40B4-BE49-F238E27FC236}">
                <a16:creationId xmlns:a16="http://schemas.microsoft.com/office/drawing/2014/main" id="{57AC5976-29B9-E2F0-D82F-24B8C242C653}"/>
              </a:ext>
            </a:extLst>
          </p:cNvPr>
          <p:cNvCxnSpPr>
            <a:cxnSpLocks/>
          </p:cNvCxnSpPr>
          <p:nvPr/>
        </p:nvCxnSpPr>
        <p:spPr>
          <a:xfrm>
            <a:off x="5736516" y="3429000"/>
            <a:ext cx="1465950" cy="821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9AE5138A-A3D8-CE5D-926D-0DFC86F911FA}"/>
              </a:ext>
            </a:extLst>
          </p:cNvPr>
          <p:cNvSpPr txBox="1"/>
          <p:nvPr/>
        </p:nvSpPr>
        <p:spPr>
          <a:xfrm>
            <a:off x="7317841" y="3196283"/>
            <a:ext cx="152541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Potential </a:t>
            </a:r>
          </a:p>
        </p:txBody>
      </p:sp>
      <p:cxnSp>
        <p:nvCxnSpPr>
          <p:cNvPr id="18" name="Straight Arrow Connector 17">
            <a:extLst>
              <a:ext uri="{FF2B5EF4-FFF2-40B4-BE49-F238E27FC236}">
                <a16:creationId xmlns:a16="http://schemas.microsoft.com/office/drawing/2014/main" id="{501FE27F-32E4-0232-6E88-983EFE53AEA0}"/>
              </a:ext>
            </a:extLst>
          </p:cNvPr>
          <p:cNvCxnSpPr>
            <a:cxnSpLocks/>
          </p:cNvCxnSpPr>
          <p:nvPr/>
        </p:nvCxnSpPr>
        <p:spPr>
          <a:xfrm>
            <a:off x="5431977" y="4978141"/>
            <a:ext cx="1465950" cy="821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DC6504D0-983D-72B5-EDCD-2A8280894447}"/>
              </a:ext>
            </a:extLst>
          </p:cNvPr>
          <p:cNvSpPr txBox="1"/>
          <p:nvPr/>
        </p:nvSpPr>
        <p:spPr>
          <a:xfrm>
            <a:off x="7241432" y="4793477"/>
            <a:ext cx="150297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Potential</a:t>
            </a:r>
          </a:p>
        </p:txBody>
      </p:sp>
    </p:spTree>
    <p:extLst>
      <p:ext uri="{BB962C8B-B14F-4D97-AF65-F5344CB8AC3E}">
        <p14:creationId xmlns:p14="http://schemas.microsoft.com/office/powerpoint/2010/main" val="428745479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4A29-17E8-4C11-10B4-2D250BCFF9D1}"/>
              </a:ext>
            </a:extLst>
          </p:cNvPr>
          <p:cNvSpPr>
            <a:spLocks noGrp="1"/>
          </p:cNvSpPr>
          <p:nvPr>
            <p:ph type="title"/>
          </p:nvPr>
        </p:nvSpPr>
        <p:spPr/>
        <p:txBody>
          <a:bodyPr/>
          <a:lstStyle/>
          <a:p>
            <a:r>
              <a:rPr lang="en-US" dirty="0"/>
              <a:t>Gradient descent algorithm </a:t>
            </a:r>
          </a:p>
        </p:txBody>
      </p:sp>
      <p:sp>
        <p:nvSpPr>
          <p:cNvPr id="5" name="TextBox 4">
            <a:extLst>
              <a:ext uri="{FF2B5EF4-FFF2-40B4-BE49-F238E27FC236}">
                <a16:creationId xmlns:a16="http://schemas.microsoft.com/office/drawing/2014/main" id="{75C7DB71-9714-BF40-128F-00325F4D3E65}"/>
              </a:ext>
            </a:extLst>
          </p:cNvPr>
          <p:cNvSpPr txBox="1"/>
          <p:nvPr/>
        </p:nvSpPr>
        <p:spPr>
          <a:xfrm>
            <a:off x="950332" y="1234691"/>
            <a:ext cx="191986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potential</a:t>
            </a:r>
          </a:p>
          <a:p>
            <a:pPr marL="0" marR="0" indent="0" algn="l" defTabSz="457200" rtl="0" fontAlgn="auto" latinLnBrk="0" hangingPunct="0">
              <a:lnSpc>
                <a:spcPct val="100000"/>
              </a:lnSpc>
              <a:spcBef>
                <a:spcPts val="0"/>
              </a:spcBef>
              <a:spcAft>
                <a:spcPts val="0"/>
              </a:spcAft>
              <a:buClrTx/>
              <a:buSzTx/>
              <a:buFontTx/>
              <a:buNone/>
              <a:tabLst/>
            </a:pPr>
            <a:r>
              <a:rPr lang="en-US" dirty="0"/>
              <a:t>Target potential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9DDF0793-3701-3E38-401E-BBE919AB7ED6}"/>
              </a:ext>
            </a:extLst>
          </p:cNvPr>
          <p:cNvSpPr txBox="1"/>
          <p:nvPr/>
        </p:nvSpPr>
        <p:spPr>
          <a:xfrm>
            <a:off x="8420100" y="2146130"/>
            <a:ext cx="271881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[10,5.5];</a:t>
            </a:r>
          </a:p>
          <a:p>
            <a:r>
              <a:rPr lang="en-US" b="0" i="0" dirty="0">
                <a:effectLst/>
                <a:latin typeface="Menlo" panose="020B0609030804020204" pitchFamily="49" charset="0"/>
              </a:rPr>
              <a:t>goal =  [390,2];</a:t>
            </a:r>
          </a:p>
        </p:txBody>
      </p:sp>
      <p:sp>
        <p:nvSpPr>
          <p:cNvPr id="10" name="TextBox 9">
            <a:extLst>
              <a:ext uri="{FF2B5EF4-FFF2-40B4-BE49-F238E27FC236}">
                <a16:creationId xmlns:a16="http://schemas.microsoft.com/office/drawing/2014/main" id="{7AD266A0-8AAE-887A-28A5-731EA1EE99D8}"/>
              </a:ext>
            </a:extLst>
          </p:cNvPr>
          <p:cNvSpPr txBox="1"/>
          <p:nvPr/>
        </p:nvSpPr>
        <p:spPr>
          <a:xfrm>
            <a:off x="5886813" y="2257682"/>
            <a:ext cx="166166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No obstacle case</a:t>
            </a:r>
          </a:p>
        </p:txBody>
      </p:sp>
      <p:pic>
        <p:nvPicPr>
          <p:cNvPr id="11" name="Picture 10">
            <a:extLst>
              <a:ext uri="{FF2B5EF4-FFF2-40B4-BE49-F238E27FC236}">
                <a16:creationId xmlns:a16="http://schemas.microsoft.com/office/drawing/2014/main" id="{EFA290EC-E5A0-C035-4629-01D4CDB6F068}"/>
              </a:ext>
            </a:extLst>
          </p:cNvPr>
          <p:cNvPicPr>
            <a:picLocks noChangeAspect="1"/>
          </p:cNvPicPr>
          <p:nvPr/>
        </p:nvPicPr>
        <p:blipFill>
          <a:blip r:embed="rId2"/>
          <a:stretch>
            <a:fillRect/>
          </a:stretch>
        </p:blipFill>
        <p:spPr>
          <a:xfrm>
            <a:off x="487866" y="3262483"/>
            <a:ext cx="3525520" cy="3429000"/>
          </a:xfrm>
          <a:prstGeom prst="rect">
            <a:avLst/>
          </a:prstGeom>
        </p:spPr>
      </p:pic>
      <p:pic>
        <p:nvPicPr>
          <p:cNvPr id="12" name="Picture 11">
            <a:extLst>
              <a:ext uri="{FF2B5EF4-FFF2-40B4-BE49-F238E27FC236}">
                <a16:creationId xmlns:a16="http://schemas.microsoft.com/office/drawing/2014/main" id="{45A714A6-9B35-F531-2829-4FAAD4F56E77}"/>
              </a:ext>
            </a:extLst>
          </p:cNvPr>
          <p:cNvPicPr>
            <a:picLocks noChangeAspect="1"/>
          </p:cNvPicPr>
          <p:nvPr/>
        </p:nvPicPr>
        <p:blipFill>
          <a:blip r:embed="rId3"/>
          <a:stretch>
            <a:fillRect/>
          </a:stretch>
        </p:blipFill>
        <p:spPr>
          <a:xfrm>
            <a:off x="3869844" y="4065540"/>
            <a:ext cx="8322156" cy="1640738"/>
          </a:xfrm>
          <a:prstGeom prst="rect">
            <a:avLst/>
          </a:prstGeom>
        </p:spPr>
      </p:pic>
      <p:sp>
        <p:nvSpPr>
          <p:cNvPr id="13" name="TextBox 12">
            <a:extLst>
              <a:ext uri="{FF2B5EF4-FFF2-40B4-BE49-F238E27FC236}">
                <a16:creationId xmlns:a16="http://schemas.microsoft.com/office/drawing/2014/main" id="{EF674BCA-1445-EBB7-7C9D-43C9AF6FDCF5}"/>
              </a:ext>
            </a:extLst>
          </p:cNvPr>
          <p:cNvSpPr txBox="1"/>
          <p:nvPr/>
        </p:nvSpPr>
        <p:spPr>
          <a:xfrm>
            <a:off x="4495800" y="3238500"/>
            <a:ext cx="745973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goal is not reached since the road potential is symmetric about center line</a:t>
            </a:r>
          </a:p>
          <a:p>
            <a:pPr marL="0" marR="0" indent="0" algn="l" defTabSz="457200" rtl="0" fontAlgn="auto" latinLnBrk="0" hangingPunct="0">
              <a:lnSpc>
                <a:spcPct val="100000"/>
              </a:lnSpc>
              <a:spcBef>
                <a:spcPts val="0"/>
              </a:spcBef>
              <a:spcAft>
                <a:spcPts val="0"/>
              </a:spcAft>
              <a:buClrTx/>
              <a:buSzTx/>
              <a:buFontTx/>
              <a:buNone/>
              <a:tabLst/>
            </a:pPr>
            <a:r>
              <a:rPr lang="en-US" dirty="0"/>
              <a:t>Need to find a better target potential (concave and inclined towards goal)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97553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442DEE-A194-B946-3F38-A87CF65CB7E4}"/>
              </a:ext>
            </a:extLst>
          </p:cNvPr>
          <p:cNvPicPr>
            <a:picLocks noChangeAspect="1"/>
          </p:cNvPicPr>
          <p:nvPr/>
        </p:nvPicPr>
        <p:blipFill>
          <a:blip r:embed="rId2"/>
          <a:stretch>
            <a:fillRect/>
          </a:stretch>
        </p:blipFill>
        <p:spPr>
          <a:xfrm>
            <a:off x="0" y="2904892"/>
            <a:ext cx="5270500" cy="3445107"/>
          </a:xfrm>
          <a:prstGeom prst="rect">
            <a:avLst/>
          </a:prstGeom>
        </p:spPr>
      </p:pic>
      <p:sp>
        <p:nvSpPr>
          <p:cNvPr id="5" name="TextBox 4">
            <a:extLst>
              <a:ext uri="{FF2B5EF4-FFF2-40B4-BE49-F238E27FC236}">
                <a16:creationId xmlns:a16="http://schemas.microsoft.com/office/drawing/2014/main" id="{EFBE4ADF-E951-92D1-EAF0-15A9A2CC5C9C}"/>
              </a:ext>
            </a:extLst>
          </p:cNvPr>
          <p:cNvSpPr txBox="1"/>
          <p:nvPr/>
        </p:nvSpPr>
        <p:spPr>
          <a:xfrm>
            <a:off x="1219200" y="246393"/>
            <a:ext cx="3242230"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800" dirty="0">
                <a:solidFill>
                  <a:schemeClr val="bg1"/>
                </a:solidFill>
              </a:rPr>
              <a:t>Stuck in Local minima</a:t>
            </a:r>
            <a:endParaRPr kumimoji="0" lang="en-US" sz="2800" b="0" i="0" u="none" strike="noStrike" cap="none" spc="0" normalizeH="0" baseline="0" dirty="0">
              <a:ln>
                <a:noFill/>
              </a:ln>
              <a:solidFill>
                <a:schemeClr val="bg1"/>
              </a:solidFill>
              <a:effectLst/>
              <a:uFillTx/>
              <a:latin typeface="+mn-lt"/>
              <a:ea typeface="+mn-ea"/>
              <a:cs typeface="+mn-cs"/>
              <a:sym typeface="Calibri"/>
            </a:endParaRPr>
          </a:p>
        </p:txBody>
      </p:sp>
      <p:pic>
        <p:nvPicPr>
          <p:cNvPr id="6" name="Picture 5">
            <a:extLst>
              <a:ext uri="{FF2B5EF4-FFF2-40B4-BE49-F238E27FC236}">
                <a16:creationId xmlns:a16="http://schemas.microsoft.com/office/drawing/2014/main" id="{8851B426-FBAB-5C8D-507F-BC9917CED865}"/>
              </a:ext>
            </a:extLst>
          </p:cNvPr>
          <p:cNvPicPr>
            <a:picLocks noChangeAspect="1"/>
          </p:cNvPicPr>
          <p:nvPr/>
        </p:nvPicPr>
        <p:blipFill>
          <a:blip r:embed="rId3"/>
          <a:stretch>
            <a:fillRect/>
          </a:stretch>
        </p:blipFill>
        <p:spPr>
          <a:xfrm>
            <a:off x="4419600" y="3730948"/>
            <a:ext cx="7772400" cy="2240904"/>
          </a:xfrm>
          <a:prstGeom prst="rect">
            <a:avLst/>
          </a:prstGeom>
        </p:spPr>
      </p:pic>
      <p:sp>
        <p:nvSpPr>
          <p:cNvPr id="7" name="TextBox 6">
            <a:extLst>
              <a:ext uri="{FF2B5EF4-FFF2-40B4-BE49-F238E27FC236}">
                <a16:creationId xmlns:a16="http://schemas.microsoft.com/office/drawing/2014/main" id="{B97AFD7A-24C9-783C-0749-467DF2CF146B}"/>
              </a:ext>
            </a:extLst>
          </p:cNvPr>
          <p:cNvSpPr txBox="1"/>
          <p:nvPr/>
        </p:nvSpPr>
        <p:spPr>
          <a:xfrm>
            <a:off x="551996" y="1190919"/>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
        <p:nvSpPr>
          <p:cNvPr id="8" name="TextBox 7">
            <a:extLst>
              <a:ext uri="{FF2B5EF4-FFF2-40B4-BE49-F238E27FC236}">
                <a16:creationId xmlns:a16="http://schemas.microsoft.com/office/drawing/2014/main" id="{4CD06C01-0B7C-51B8-D33C-A6F97439E17B}"/>
              </a:ext>
            </a:extLst>
          </p:cNvPr>
          <p:cNvSpPr txBox="1"/>
          <p:nvPr/>
        </p:nvSpPr>
        <p:spPr>
          <a:xfrm>
            <a:off x="6096000" y="2807628"/>
            <a:ext cx="270041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Local Minima= [134.2</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6.16]</a:t>
            </a:r>
          </a:p>
        </p:txBody>
      </p:sp>
      <p:sp>
        <p:nvSpPr>
          <p:cNvPr id="9" name="TextBox 8">
            <a:extLst>
              <a:ext uri="{FF2B5EF4-FFF2-40B4-BE49-F238E27FC236}">
                <a16:creationId xmlns:a16="http://schemas.microsoft.com/office/drawing/2014/main" id="{F25264A4-5B16-A5FB-7748-186604F6CF19}"/>
              </a:ext>
            </a:extLst>
          </p:cNvPr>
          <p:cNvSpPr txBox="1"/>
          <p:nvPr/>
        </p:nvSpPr>
        <p:spPr>
          <a:xfrm>
            <a:off x="6096000" y="3361620"/>
            <a:ext cx="301139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Number of iterations run = 500</a:t>
            </a:r>
          </a:p>
        </p:txBody>
      </p:sp>
    </p:spTree>
    <p:extLst>
      <p:ext uri="{BB962C8B-B14F-4D97-AF65-F5344CB8AC3E}">
        <p14:creationId xmlns:p14="http://schemas.microsoft.com/office/powerpoint/2010/main" val="129987601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25D7-7F2D-32E2-A407-B9D9F16F7FA8}"/>
              </a:ext>
            </a:extLst>
          </p:cNvPr>
          <p:cNvSpPr>
            <a:spLocks noGrp="1"/>
          </p:cNvSpPr>
          <p:nvPr>
            <p:ph type="title"/>
          </p:nvPr>
        </p:nvSpPr>
        <p:spPr/>
        <p:txBody>
          <a:bodyPr>
            <a:normAutofit/>
          </a:bodyPr>
          <a:lstStyle/>
          <a:p>
            <a:pPr algn="ctr"/>
            <a:r>
              <a:rPr lang="en-US" sz="2800" dirty="0"/>
              <a:t>High centerline potential </a:t>
            </a:r>
          </a:p>
        </p:txBody>
      </p:sp>
      <p:pic>
        <p:nvPicPr>
          <p:cNvPr id="4" name="Picture 3">
            <a:extLst>
              <a:ext uri="{FF2B5EF4-FFF2-40B4-BE49-F238E27FC236}">
                <a16:creationId xmlns:a16="http://schemas.microsoft.com/office/drawing/2014/main" id="{2FC9D90E-07C2-483D-3A6D-E8BC56E57F9C}"/>
              </a:ext>
            </a:extLst>
          </p:cNvPr>
          <p:cNvPicPr>
            <a:picLocks noChangeAspect="1"/>
          </p:cNvPicPr>
          <p:nvPr/>
        </p:nvPicPr>
        <p:blipFill rotWithShape="1">
          <a:blip r:embed="rId2"/>
          <a:srcRect l="6553" r="6186"/>
          <a:stretch/>
        </p:blipFill>
        <p:spPr>
          <a:xfrm>
            <a:off x="0" y="3296651"/>
            <a:ext cx="5016500" cy="3371329"/>
          </a:xfrm>
          <a:prstGeom prst="rect">
            <a:avLst/>
          </a:prstGeom>
        </p:spPr>
      </p:pic>
      <p:pic>
        <p:nvPicPr>
          <p:cNvPr id="6" name="Picture 5">
            <a:extLst>
              <a:ext uri="{FF2B5EF4-FFF2-40B4-BE49-F238E27FC236}">
                <a16:creationId xmlns:a16="http://schemas.microsoft.com/office/drawing/2014/main" id="{87795CC1-FBF0-D12E-6D98-EF086178D0C3}"/>
              </a:ext>
            </a:extLst>
          </p:cNvPr>
          <p:cNvPicPr>
            <a:picLocks noChangeAspect="1"/>
          </p:cNvPicPr>
          <p:nvPr/>
        </p:nvPicPr>
        <p:blipFill>
          <a:blip r:embed="rId3"/>
          <a:stretch>
            <a:fillRect/>
          </a:stretch>
        </p:blipFill>
        <p:spPr>
          <a:xfrm>
            <a:off x="4419600" y="4060564"/>
            <a:ext cx="7772400" cy="2122901"/>
          </a:xfrm>
          <a:prstGeom prst="rect">
            <a:avLst/>
          </a:prstGeom>
        </p:spPr>
      </p:pic>
      <p:sp>
        <p:nvSpPr>
          <p:cNvPr id="7" name="TextBox 6">
            <a:extLst>
              <a:ext uri="{FF2B5EF4-FFF2-40B4-BE49-F238E27FC236}">
                <a16:creationId xmlns:a16="http://schemas.microsoft.com/office/drawing/2014/main" id="{209EA22D-E3A3-F50F-40C0-9EE6A1E74C29}"/>
              </a:ext>
            </a:extLst>
          </p:cNvPr>
          <p:cNvSpPr txBox="1"/>
          <p:nvPr/>
        </p:nvSpPr>
        <p:spPr>
          <a:xfrm>
            <a:off x="685800" y="1529706"/>
            <a:ext cx="39624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Improved obstacle potential</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A8CB00BC-9C14-F699-AEEC-E6590FE686F5}"/>
              </a:ext>
            </a:extLst>
          </p:cNvPr>
          <p:cNvSpPr txBox="1"/>
          <p:nvPr/>
        </p:nvSpPr>
        <p:spPr>
          <a:xfrm>
            <a:off x="6955267" y="2006600"/>
            <a:ext cx="24534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[10,4];</a:t>
            </a:r>
          </a:p>
          <a:p>
            <a:r>
              <a:rPr lang="en-US" b="0" i="0" dirty="0">
                <a:effectLst/>
                <a:latin typeface="Menlo" panose="020B0609030804020204" pitchFamily="49" charset="0"/>
              </a:rPr>
              <a:t>goal = [390,2];</a:t>
            </a:r>
          </a:p>
        </p:txBody>
      </p:sp>
    </p:spTree>
    <p:extLst>
      <p:ext uri="{BB962C8B-B14F-4D97-AF65-F5344CB8AC3E}">
        <p14:creationId xmlns:p14="http://schemas.microsoft.com/office/powerpoint/2010/main" val="328236499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FD48-02EA-A33E-CD50-05417D931F4A}"/>
              </a:ext>
            </a:extLst>
          </p:cNvPr>
          <p:cNvSpPr>
            <a:spLocks noGrp="1"/>
          </p:cNvSpPr>
          <p:nvPr>
            <p:ph type="title"/>
          </p:nvPr>
        </p:nvSpPr>
        <p:spPr/>
        <p:txBody>
          <a:bodyPr>
            <a:noAutofit/>
          </a:bodyPr>
          <a:lstStyle/>
          <a:p>
            <a:r>
              <a:rPr lang="en-US" sz="2000" dirty="0"/>
              <a:t>Improved </a:t>
            </a:r>
            <a:r>
              <a:rPr lang="en-US" sz="2400" dirty="0"/>
              <a:t>centerline</a:t>
            </a:r>
            <a:r>
              <a:rPr lang="en-US" sz="2000" dirty="0"/>
              <a:t> potential but obstacle potential need to be improved</a:t>
            </a:r>
          </a:p>
        </p:txBody>
      </p:sp>
      <p:pic>
        <p:nvPicPr>
          <p:cNvPr id="4" name="Picture 3">
            <a:extLst>
              <a:ext uri="{FF2B5EF4-FFF2-40B4-BE49-F238E27FC236}">
                <a16:creationId xmlns:a16="http://schemas.microsoft.com/office/drawing/2014/main" id="{25C078A1-6104-CF79-581D-B1231C1CF2F2}"/>
              </a:ext>
            </a:extLst>
          </p:cNvPr>
          <p:cNvPicPr>
            <a:picLocks noChangeAspect="1"/>
          </p:cNvPicPr>
          <p:nvPr/>
        </p:nvPicPr>
        <p:blipFill>
          <a:blip r:embed="rId2"/>
          <a:stretch>
            <a:fillRect/>
          </a:stretch>
        </p:blipFill>
        <p:spPr>
          <a:xfrm>
            <a:off x="0" y="3429000"/>
            <a:ext cx="4914608" cy="2913184"/>
          </a:xfrm>
          <a:prstGeom prst="rect">
            <a:avLst/>
          </a:prstGeom>
        </p:spPr>
      </p:pic>
      <p:pic>
        <p:nvPicPr>
          <p:cNvPr id="5" name="Picture 4">
            <a:extLst>
              <a:ext uri="{FF2B5EF4-FFF2-40B4-BE49-F238E27FC236}">
                <a16:creationId xmlns:a16="http://schemas.microsoft.com/office/drawing/2014/main" id="{E4FED46B-7F9D-7C5F-6780-2751D72EA2AA}"/>
              </a:ext>
            </a:extLst>
          </p:cNvPr>
          <p:cNvPicPr>
            <a:picLocks noChangeAspect="1"/>
          </p:cNvPicPr>
          <p:nvPr/>
        </p:nvPicPr>
        <p:blipFill>
          <a:blip r:embed="rId3"/>
          <a:stretch>
            <a:fillRect/>
          </a:stretch>
        </p:blipFill>
        <p:spPr>
          <a:xfrm>
            <a:off x="4303426" y="4012486"/>
            <a:ext cx="8064500" cy="2329698"/>
          </a:xfrm>
          <a:prstGeom prst="rect">
            <a:avLst/>
          </a:prstGeom>
        </p:spPr>
      </p:pic>
      <p:sp>
        <p:nvSpPr>
          <p:cNvPr id="7" name="TextBox 6">
            <a:extLst>
              <a:ext uri="{FF2B5EF4-FFF2-40B4-BE49-F238E27FC236}">
                <a16:creationId xmlns:a16="http://schemas.microsoft.com/office/drawing/2014/main" id="{4ACA8CB4-9C2E-5619-7179-F95E95B14036}"/>
              </a:ext>
            </a:extLst>
          </p:cNvPr>
          <p:cNvSpPr txBox="1"/>
          <p:nvPr/>
        </p:nvSpPr>
        <p:spPr>
          <a:xfrm>
            <a:off x="737484" y="1255760"/>
            <a:ext cx="1071703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road centerline potential (slightly decreased to achieve the next minimum point towards the centerline</a:t>
            </a:r>
          </a:p>
        </p:txBody>
      </p:sp>
    </p:spTree>
    <p:extLst>
      <p:ext uri="{BB962C8B-B14F-4D97-AF65-F5344CB8AC3E}">
        <p14:creationId xmlns:p14="http://schemas.microsoft.com/office/powerpoint/2010/main" val="423275023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FAE1B-948F-C99C-25CB-2C4FCED0C060}"/>
              </a:ext>
            </a:extLst>
          </p:cNvPr>
          <p:cNvPicPr>
            <a:picLocks noChangeAspect="1"/>
          </p:cNvPicPr>
          <p:nvPr/>
        </p:nvPicPr>
        <p:blipFill>
          <a:blip r:embed="rId2"/>
          <a:stretch>
            <a:fillRect/>
          </a:stretch>
        </p:blipFill>
        <p:spPr>
          <a:xfrm>
            <a:off x="292100" y="3162300"/>
            <a:ext cx="4702715" cy="3218405"/>
          </a:xfrm>
          <a:prstGeom prst="rect">
            <a:avLst/>
          </a:prstGeom>
        </p:spPr>
      </p:pic>
      <p:pic>
        <p:nvPicPr>
          <p:cNvPr id="5" name="Picture 4">
            <a:extLst>
              <a:ext uri="{FF2B5EF4-FFF2-40B4-BE49-F238E27FC236}">
                <a16:creationId xmlns:a16="http://schemas.microsoft.com/office/drawing/2014/main" id="{8054EEBB-BD70-5F5B-3481-BDE33BEC17BB}"/>
              </a:ext>
            </a:extLst>
          </p:cNvPr>
          <p:cNvPicPr>
            <a:picLocks noChangeAspect="1"/>
          </p:cNvPicPr>
          <p:nvPr/>
        </p:nvPicPr>
        <p:blipFill>
          <a:blip r:embed="rId3"/>
          <a:stretch>
            <a:fillRect/>
          </a:stretch>
        </p:blipFill>
        <p:spPr>
          <a:xfrm>
            <a:off x="4379332" y="3803223"/>
            <a:ext cx="7772400" cy="2350354"/>
          </a:xfrm>
          <a:prstGeom prst="rect">
            <a:avLst/>
          </a:prstGeom>
        </p:spPr>
      </p:pic>
      <p:sp>
        <p:nvSpPr>
          <p:cNvPr id="6" name="TextBox 5">
            <a:extLst>
              <a:ext uri="{FF2B5EF4-FFF2-40B4-BE49-F238E27FC236}">
                <a16:creationId xmlns:a16="http://schemas.microsoft.com/office/drawing/2014/main" id="{2D09E7DB-F78C-B0D8-E2F3-29643C06D172}"/>
              </a:ext>
            </a:extLst>
          </p:cNvPr>
          <p:cNvSpPr txBox="1"/>
          <p:nvPr/>
        </p:nvSpPr>
        <p:spPr>
          <a:xfrm>
            <a:off x="5918200" y="2565844"/>
            <a:ext cx="42072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Improved obstacle and centerline potential </a:t>
            </a:r>
          </a:p>
        </p:txBody>
      </p:sp>
      <p:sp>
        <p:nvSpPr>
          <p:cNvPr id="7" name="TextBox 6">
            <a:extLst>
              <a:ext uri="{FF2B5EF4-FFF2-40B4-BE49-F238E27FC236}">
                <a16:creationId xmlns:a16="http://schemas.microsoft.com/office/drawing/2014/main" id="{CD7FD038-E23B-A41A-2A50-8CEE45173B29}"/>
              </a:ext>
            </a:extLst>
          </p:cNvPr>
          <p:cNvSpPr txBox="1"/>
          <p:nvPr/>
        </p:nvSpPr>
        <p:spPr>
          <a:xfrm>
            <a:off x="5918200" y="3162300"/>
            <a:ext cx="380648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Still the lane change path is not smooth</a:t>
            </a:r>
          </a:p>
        </p:txBody>
      </p:sp>
      <p:sp>
        <p:nvSpPr>
          <p:cNvPr id="9" name="Title 1">
            <a:extLst>
              <a:ext uri="{FF2B5EF4-FFF2-40B4-BE49-F238E27FC236}">
                <a16:creationId xmlns:a16="http://schemas.microsoft.com/office/drawing/2014/main" id="{90E0FD91-40AD-D166-41B4-4A8E1A4AF133}"/>
              </a:ext>
            </a:extLst>
          </p:cNvPr>
          <p:cNvSpPr>
            <a:spLocks noGrp="1"/>
          </p:cNvSpPr>
          <p:nvPr>
            <p:ph type="title"/>
          </p:nvPr>
        </p:nvSpPr>
        <p:spPr>
          <a:xfrm>
            <a:off x="105934" y="91015"/>
            <a:ext cx="8546797" cy="728137"/>
          </a:xfrm>
        </p:spPr>
        <p:txBody>
          <a:bodyPr>
            <a:noAutofit/>
          </a:bodyPr>
          <a:lstStyle/>
          <a:p>
            <a:r>
              <a:rPr lang="en-US" sz="2000" dirty="0"/>
              <a:t>Improved </a:t>
            </a:r>
            <a:r>
              <a:rPr lang="en-US" sz="2400" dirty="0"/>
              <a:t>obstacle</a:t>
            </a:r>
            <a:r>
              <a:rPr lang="en-US" sz="2000" dirty="0"/>
              <a:t> potential but still lane change path is not smooth</a:t>
            </a:r>
          </a:p>
        </p:txBody>
      </p:sp>
    </p:spTree>
    <p:extLst>
      <p:ext uri="{BB962C8B-B14F-4D97-AF65-F5344CB8AC3E}">
        <p14:creationId xmlns:p14="http://schemas.microsoft.com/office/powerpoint/2010/main" val="22988348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FFDBE8-6FA9-8CAC-9E21-8B388945829E}"/>
              </a:ext>
            </a:extLst>
          </p:cNvPr>
          <p:cNvSpPr txBox="1"/>
          <p:nvPr/>
        </p:nvSpPr>
        <p:spPr>
          <a:xfrm>
            <a:off x="800100" y="1513950"/>
            <a:ext cx="1107770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distance approximately 50 m. The obstacle potential can be further improved for a longer lane change </a:t>
            </a:r>
          </a:p>
          <a:p>
            <a:pPr marL="0" marR="0" indent="0" algn="l" defTabSz="457200" rtl="0" fontAlgn="auto" latinLnBrk="0" hangingPunct="0">
              <a:lnSpc>
                <a:spcPct val="100000"/>
              </a:lnSpc>
              <a:spcBef>
                <a:spcPts val="0"/>
              </a:spcBef>
              <a:spcAft>
                <a:spcPts val="0"/>
              </a:spcAft>
              <a:buClrTx/>
              <a:buSzTx/>
              <a:buFontTx/>
              <a:buNone/>
              <a:tabLst/>
            </a:pPr>
            <a:r>
              <a:rPr lang="en-US" dirty="0"/>
              <a:t>d</a:t>
            </a:r>
            <a:r>
              <a:rPr kumimoji="0" lang="en-US" sz="1800" b="0" i="0" u="none" strike="noStrike" cap="none" spc="0" normalizeH="0" baseline="0" dirty="0">
                <a:ln>
                  <a:noFill/>
                </a:ln>
                <a:solidFill>
                  <a:srgbClr val="000000"/>
                </a:solidFill>
                <a:effectLst/>
                <a:uFillTx/>
                <a:latin typeface="+mn-lt"/>
                <a:ea typeface="+mn-ea"/>
                <a:cs typeface="+mn-cs"/>
                <a:sym typeface="Calibri"/>
              </a:rPr>
              <a:t>istance.</a:t>
            </a:r>
          </a:p>
        </p:txBody>
      </p:sp>
      <p:pic>
        <p:nvPicPr>
          <p:cNvPr id="6" name="Picture 5">
            <a:extLst>
              <a:ext uri="{FF2B5EF4-FFF2-40B4-BE49-F238E27FC236}">
                <a16:creationId xmlns:a16="http://schemas.microsoft.com/office/drawing/2014/main" id="{92B7C480-BA77-74EC-8933-7E4822558AA0}"/>
              </a:ext>
            </a:extLst>
          </p:cNvPr>
          <p:cNvPicPr>
            <a:picLocks noChangeAspect="1"/>
          </p:cNvPicPr>
          <p:nvPr/>
        </p:nvPicPr>
        <p:blipFill>
          <a:blip r:embed="rId2"/>
          <a:stretch>
            <a:fillRect/>
          </a:stretch>
        </p:blipFill>
        <p:spPr>
          <a:xfrm>
            <a:off x="800100" y="2403233"/>
            <a:ext cx="3914775" cy="2706127"/>
          </a:xfrm>
          <a:prstGeom prst="rect">
            <a:avLst/>
          </a:prstGeom>
        </p:spPr>
      </p:pic>
      <p:pic>
        <p:nvPicPr>
          <p:cNvPr id="11" name="Picture 10">
            <a:extLst>
              <a:ext uri="{FF2B5EF4-FFF2-40B4-BE49-F238E27FC236}">
                <a16:creationId xmlns:a16="http://schemas.microsoft.com/office/drawing/2014/main" id="{9FEF2C65-12BE-A88D-344C-17DD1DB5B2B0}"/>
              </a:ext>
            </a:extLst>
          </p:cNvPr>
          <p:cNvPicPr>
            <a:picLocks noChangeAspect="1"/>
          </p:cNvPicPr>
          <p:nvPr/>
        </p:nvPicPr>
        <p:blipFill rotWithShape="1">
          <a:blip r:embed="rId3"/>
          <a:srcRect l="10172" r="8210"/>
          <a:stretch/>
        </p:blipFill>
        <p:spPr>
          <a:xfrm>
            <a:off x="4524373" y="4886725"/>
            <a:ext cx="7300914" cy="1745067"/>
          </a:xfrm>
          <a:prstGeom prst="rect">
            <a:avLst/>
          </a:prstGeom>
        </p:spPr>
      </p:pic>
      <p:sp>
        <p:nvSpPr>
          <p:cNvPr id="12" name="TextBox 11">
            <a:extLst>
              <a:ext uri="{FF2B5EF4-FFF2-40B4-BE49-F238E27FC236}">
                <a16:creationId xmlns:a16="http://schemas.microsoft.com/office/drawing/2014/main" id="{2B3D9D43-3B8C-04CA-D647-70DD6EC394C2}"/>
              </a:ext>
            </a:extLst>
          </p:cNvPr>
          <p:cNvSpPr txBox="1"/>
          <p:nvPr/>
        </p:nvSpPr>
        <p:spPr>
          <a:xfrm>
            <a:off x="1828800" y="5732078"/>
            <a:ext cx="159274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a:t>
            </a:r>
            <a:r>
              <a:rPr kumimoji="0" lang="en-US" sz="1800" b="0" i="0" u="none" strike="noStrike" cap="none" spc="0" normalizeH="0" baseline="0" dirty="0">
                <a:ln>
                  <a:noFill/>
                </a:ln>
                <a:solidFill>
                  <a:srgbClr val="000000"/>
                </a:solidFill>
                <a:effectLst/>
                <a:uFillTx/>
                <a:latin typeface="+mn-lt"/>
                <a:ea typeface="+mn-ea"/>
                <a:cs typeface="+mn-cs"/>
                <a:sym typeface="Calibri"/>
              </a:rPr>
              <a:t>moother curve</a:t>
            </a:r>
          </a:p>
        </p:txBody>
      </p:sp>
      <p:sp>
        <p:nvSpPr>
          <p:cNvPr id="13" name="Right Arrow 12">
            <a:extLst>
              <a:ext uri="{FF2B5EF4-FFF2-40B4-BE49-F238E27FC236}">
                <a16:creationId xmlns:a16="http://schemas.microsoft.com/office/drawing/2014/main" id="{42BC34D4-8D65-0068-08C7-E2B25539CE3A}"/>
              </a:ext>
            </a:extLst>
          </p:cNvPr>
          <p:cNvSpPr/>
          <p:nvPr/>
        </p:nvSpPr>
        <p:spPr>
          <a:xfrm>
            <a:off x="3586163" y="5824410"/>
            <a:ext cx="938210" cy="1846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5381236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96A7-1198-6649-CD99-00689F0C03CD}"/>
              </a:ext>
            </a:extLst>
          </p:cNvPr>
          <p:cNvSpPr>
            <a:spLocks noGrp="1"/>
          </p:cNvSpPr>
          <p:nvPr>
            <p:ph type="title"/>
          </p:nvPr>
        </p:nvSpPr>
        <p:spPr/>
        <p:txBody>
          <a:bodyPr/>
          <a:lstStyle/>
          <a:p>
            <a:r>
              <a:rPr lang="en-US" dirty="0"/>
              <a:t>Lane changes with two obstacles</a:t>
            </a:r>
          </a:p>
        </p:txBody>
      </p:sp>
      <p:pic>
        <p:nvPicPr>
          <p:cNvPr id="4" name="Picture 3">
            <a:extLst>
              <a:ext uri="{FF2B5EF4-FFF2-40B4-BE49-F238E27FC236}">
                <a16:creationId xmlns:a16="http://schemas.microsoft.com/office/drawing/2014/main" id="{3E68A277-884C-AD7E-B7EE-330CA47B8DFD}"/>
              </a:ext>
            </a:extLst>
          </p:cNvPr>
          <p:cNvPicPr>
            <a:picLocks noChangeAspect="1"/>
          </p:cNvPicPr>
          <p:nvPr/>
        </p:nvPicPr>
        <p:blipFill rotWithShape="1">
          <a:blip r:embed="rId2"/>
          <a:srcRect l="7021" r="6866"/>
          <a:stretch/>
        </p:blipFill>
        <p:spPr>
          <a:xfrm>
            <a:off x="368300" y="3016771"/>
            <a:ext cx="4269081" cy="3187701"/>
          </a:xfrm>
          <a:prstGeom prst="rect">
            <a:avLst/>
          </a:prstGeom>
        </p:spPr>
      </p:pic>
      <p:pic>
        <p:nvPicPr>
          <p:cNvPr id="6" name="Picture 5">
            <a:extLst>
              <a:ext uri="{FF2B5EF4-FFF2-40B4-BE49-F238E27FC236}">
                <a16:creationId xmlns:a16="http://schemas.microsoft.com/office/drawing/2014/main" id="{4B0F1769-7C5F-8D1D-59B4-E1B150176D97}"/>
              </a:ext>
            </a:extLst>
          </p:cNvPr>
          <p:cNvPicPr>
            <a:picLocks noChangeAspect="1"/>
          </p:cNvPicPr>
          <p:nvPr/>
        </p:nvPicPr>
        <p:blipFill rotWithShape="1">
          <a:blip r:embed="rId3"/>
          <a:srcRect l="10294" r="8660"/>
          <a:stretch/>
        </p:blipFill>
        <p:spPr>
          <a:xfrm>
            <a:off x="4686300" y="3710987"/>
            <a:ext cx="7137400" cy="1799271"/>
          </a:xfrm>
          <a:prstGeom prst="rect">
            <a:avLst/>
          </a:prstGeom>
        </p:spPr>
      </p:pic>
      <p:sp>
        <p:nvSpPr>
          <p:cNvPr id="8" name="TextBox 7">
            <a:extLst>
              <a:ext uri="{FF2B5EF4-FFF2-40B4-BE49-F238E27FC236}">
                <a16:creationId xmlns:a16="http://schemas.microsoft.com/office/drawing/2014/main" id="{10EA704F-111B-0BC3-576E-728FE1247B25}"/>
              </a:ext>
            </a:extLst>
          </p:cNvPr>
          <p:cNvSpPr txBox="1"/>
          <p:nvPr/>
        </p:nvSpPr>
        <p:spPr>
          <a:xfrm>
            <a:off x="5176544" y="2036628"/>
            <a:ext cx="594432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start = [10,5.5];</a:t>
            </a:r>
          </a:p>
          <a:p>
            <a:r>
              <a:rPr lang="en-US" b="0" i="0" dirty="0">
                <a:effectLst/>
                <a:latin typeface="Menlo" panose="020B0609030804020204" pitchFamily="49" charset="0"/>
              </a:rPr>
              <a:t>goal = [390,2];</a:t>
            </a:r>
          </a:p>
        </p:txBody>
      </p:sp>
      <p:sp>
        <p:nvSpPr>
          <p:cNvPr id="11" name="TextBox 10">
            <a:extLst>
              <a:ext uri="{FF2B5EF4-FFF2-40B4-BE49-F238E27FC236}">
                <a16:creationId xmlns:a16="http://schemas.microsoft.com/office/drawing/2014/main" id="{5D97D543-3969-C950-1C66-10610577BD09}"/>
              </a:ext>
            </a:extLst>
          </p:cNvPr>
          <p:cNvSpPr txBox="1"/>
          <p:nvPr/>
        </p:nvSpPr>
        <p:spPr>
          <a:xfrm>
            <a:off x="277519" y="1008602"/>
            <a:ext cx="9925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Elliptical target potential</a:t>
            </a:r>
          </a:p>
          <a:p>
            <a:r>
              <a:rPr lang="en-US" b="0" i="0" dirty="0">
                <a:effectLst/>
                <a:latin typeface="Menlo" panose="020B0609030804020204" pitchFamily="49" charset="0"/>
              </a:rPr>
              <a:t>f3 = 1/200*( (X - </a:t>
            </a:r>
            <a:r>
              <a:rPr lang="en-US" b="0" i="0" dirty="0" err="1">
                <a:effectLst/>
                <a:latin typeface="Menlo" panose="020B0609030804020204" pitchFamily="49" charset="0"/>
              </a:rPr>
              <a:t>x_tar</a:t>
            </a:r>
            <a:r>
              <a:rPr lang="en-US" b="0" i="0" dirty="0">
                <a:effectLst/>
                <a:latin typeface="Menlo" panose="020B0609030804020204" pitchFamily="49" charset="0"/>
              </a:rPr>
              <a:t>).^2 + (1/50)*(Y- </a:t>
            </a:r>
            <a:r>
              <a:rPr lang="en-US" b="0" i="0" dirty="0" err="1">
                <a:effectLst/>
                <a:latin typeface="Menlo" panose="020B0609030804020204" pitchFamily="49" charset="0"/>
              </a:rPr>
              <a:t>y_tar</a:t>
            </a:r>
            <a:r>
              <a:rPr lang="en-US" b="0" i="0" dirty="0">
                <a:effectLst/>
                <a:latin typeface="Menlo" panose="020B0609030804020204" pitchFamily="49" charset="0"/>
              </a:rPr>
              <a:t>).^2 )</a:t>
            </a:r>
          </a:p>
        </p:txBody>
      </p:sp>
    </p:spTree>
    <p:extLst>
      <p:ext uri="{BB962C8B-B14F-4D97-AF65-F5344CB8AC3E}">
        <p14:creationId xmlns:p14="http://schemas.microsoft.com/office/powerpoint/2010/main" val="107656991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54E17-861C-32B1-C28C-16B9448CB1C4}"/>
              </a:ext>
            </a:extLst>
          </p:cNvPr>
          <p:cNvPicPr>
            <a:picLocks noChangeAspect="1"/>
          </p:cNvPicPr>
          <p:nvPr/>
        </p:nvPicPr>
        <p:blipFill rotWithShape="1">
          <a:blip r:embed="rId2"/>
          <a:srcRect l="6400" t="8169" r="4711"/>
          <a:stretch/>
        </p:blipFill>
        <p:spPr>
          <a:xfrm>
            <a:off x="279400" y="3327401"/>
            <a:ext cx="5240533" cy="2921000"/>
          </a:xfrm>
          <a:prstGeom prst="rect">
            <a:avLst/>
          </a:prstGeom>
        </p:spPr>
      </p:pic>
      <p:pic>
        <p:nvPicPr>
          <p:cNvPr id="5" name="Picture 4">
            <a:extLst>
              <a:ext uri="{FF2B5EF4-FFF2-40B4-BE49-F238E27FC236}">
                <a16:creationId xmlns:a16="http://schemas.microsoft.com/office/drawing/2014/main" id="{AAC4FFB4-38E2-D1B7-CEC1-A89B25F0ED50}"/>
              </a:ext>
            </a:extLst>
          </p:cNvPr>
          <p:cNvPicPr>
            <a:picLocks noChangeAspect="1"/>
          </p:cNvPicPr>
          <p:nvPr/>
        </p:nvPicPr>
        <p:blipFill>
          <a:blip r:embed="rId3"/>
          <a:stretch>
            <a:fillRect/>
          </a:stretch>
        </p:blipFill>
        <p:spPr>
          <a:xfrm>
            <a:off x="4766531" y="4073918"/>
            <a:ext cx="7772400" cy="1427966"/>
          </a:xfrm>
          <a:prstGeom prst="rect">
            <a:avLst/>
          </a:prstGeom>
        </p:spPr>
      </p:pic>
      <p:sp>
        <p:nvSpPr>
          <p:cNvPr id="7" name="TextBox 6">
            <a:extLst>
              <a:ext uri="{FF2B5EF4-FFF2-40B4-BE49-F238E27FC236}">
                <a16:creationId xmlns:a16="http://schemas.microsoft.com/office/drawing/2014/main" id="{737DCCF3-3ED0-47B9-0D99-6B45EF8CA0F9}"/>
              </a:ext>
            </a:extLst>
          </p:cNvPr>
          <p:cNvSpPr txBox="1"/>
          <p:nvPr/>
        </p:nvSpPr>
        <p:spPr>
          <a:xfrm>
            <a:off x="682625" y="1356116"/>
            <a:ext cx="629285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effectLst/>
                <a:latin typeface="Menlo" panose="020B0609030804020204" pitchFamily="49" charset="0"/>
              </a:rPr>
              <a:t>Linear Target potential</a:t>
            </a:r>
          </a:p>
          <a:p>
            <a:endParaRPr lang="en-US" b="0" i="0" dirty="0">
              <a:effectLst/>
              <a:latin typeface="Menlo" panose="020B0609030804020204" pitchFamily="49" charset="0"/>
            </a:endParaRPr>
          </a:p>
          <a:p>
            <a:r>
              <a:rPr lang="en-US" b="0" i="0" dirty="0">
                <a:effectLst/>
                <a:latin typeface="Menlo" panose="020B0609030804020204" pitchFamily="49" charset="0"/>
              </a:rPr>
              <a:t>f3= -4*(X-</a:t>
            </a:r>
            <a:r>
              <a:rPr lang="en-US" b="0" i="0" dirty="0" err="1">
                <a:effectLst/>
                <a:latin typeface="Menlo" panose="020B0609030804020204" pitchFamily="49" charset="0"/>
              </a:rPr>
              <a:t>x_tar</a:t>
            </a:r>
            <a:r>
              <a:rPr lang="en-US" b="0" i="0" dirty="0">
                <a:effectLst/>
                <a:latin typeface="Menlo" panose="020B0609030804020204" pitchFamily="49" charset="0"/>
              </a:rPr>
              <a:t>);</a:t>
            </a:r>
          </a:p>
        </p:txBody>
      </p:sp>
    </p:spTree>
    <p:extLst>
      <p:ext uri="{BB962C8B-B14F-4D97-AF65-F5344CB8AC3E}">
        <p14:creationId xmlns:p14="http://schemas.microsoft.com/office/powerpoint/2010/main" val="280535165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64EC07F-406C-8320-A8F4-FF7EFA692740}"/>
              </a:ext>
            </a:extLst>
          </p:cNvPr>
          <p:cNvSpPr/>
          <p:nvPr/>
        </p:nvSpPr>
        <p:spPr>
          <a:xfrm>
            <a:off x="488156" y="1275285"/>
            <a:ext cx="2500313" cy="817241"/>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Construct static Artificial potential field</a:t>
            </a:r>
          </a:p>
          <a:p>
            <a:pPr marL="0" marR="0" indent="0" algn="ctr" defTabSz="457200" rtl="0" fontAlgn="auto" latinLnBrk="0" hangingPunct="0">
              <a:lnSpc>
                <a:spcPct val="100000"/>
              </a:lnSpc>
              <a:spcBef>
                <a:spcPts val="0"/>
              </a:spcBef>
              <a:spcAft>
                <a:spcPts val="0"/>
              </a:spcAft>
              <a:buClrTx/>
              <a:buSzTx/>
              <a:buFontTx/>
              <a:buNone/>
              <a:tabLst/>
            </a:pPr>
            <a:r>
              <a:rPr lang="en-US" sz="1400" b="1" dirty="0"/>
              <a:t>F1= </a:t>
            </a:r>
            <a:r>
              <a:rPr lang="en-US" sz="1400" b="1" dirty="0" err="1"/>
              <a:t>U_goal</a:t>
            </a:r>
            <a:r>
              <a:rPr lang="en-US" sz="1400" b="1" dirty="0"/>
              <a:t> + </a:t>
            </a:r>
            <a:r>
              <a:rPr lang="en-US" sz="1400" b="1" dirty="0" err="1"/>
              <a:t>U_road</a:t>
            </a:r>
            <a:r>
              <a:rPr lang="en-US" sz="1400" b="1" dirty="0"/>
              <a:t> </a:t>
            </a: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9DF34C38-09E9-5523-3460-1E64D5349610}"/>
              </a:ext>
            </a:extLst>
          </p:cNvPr>
          <p:cNvSpPr/>
          <p:nvPr/>
        </p:nvSpPr>
        <p:spPr>
          <a:xfrm>
            <a:off x="4195762" y="1513649"/>
            <a:ext cx="3200399"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Construct obstacle potentials (based on current position, velocity) </a:t>
            </a: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60DE0B80-91FA-44F7-3858-6227BDB94BC0}"/>
              </a:ext>
            </a:extLst>
          </p:cNvPr>
          <p:cNvSpPr/>
          <p:nvPr/>
        </p:nvSpPr>
        <p:spPr>
          <a:xfrm>
            <a:off x="8362948" y="1632830"/>
            <a:ext cx="1104900" cy="34051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Add </a:t>
            </a:r>
            <a:r>
              <a:rPr kumimoji="0" lang="en-US" sz="1400" b="1" i="0" u="none" strike="noStrike" cap="none" spc="0" normalizeH="0" baseline="0" dirty="0">
                <a:ln>
                  <a:noFill/>
                </a:ln>
                <a:solidFill>
                  <a:srgbClr val="000000"/>
                </a:solidFill>
                <a:effectLst/>
                <a:uFillTx/>
                <a:latin typeface="+mn-lt"/>
                <a:ea typeface="+mn-ea"/>
                <a:cs typeface="+mn-cs"/>
                <a:sym typeface="Calibri"/>
              </a:rPr>
              <a:t>F= F1+F2</a:t>
            </a:r>
          </a:p>
        </p:txBody>
      </p:sp>
      <p:sp>
        <p:nvSpPr>
          <p:cNvPr id="7" name="Rounded Rectangle 6">
            <a:extLst>
              <a:ext uri="{FF2B5EF4-FFF2-40B4-BE49-F238E27FC236}">
                <a16:creationId xmlns:a16="http://schemas.microsoft.com/office/drawing/2014/main" id="{A9444D30-87F2-7951-F12E-562E1095C729}"/>
              </a:ext>
            </a:extLst>
          </p:cNvPr>
          <p:cNvSpPr/>
          <p:nvPr/>
        </p:nvSpPr>
        <p:spPr>
          <a:xfrm>
            <a:off x="5513777" y="3726240"/>
            <a:ext cx="6393659"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       Apply Gradient Descent to calculate the next reference point</a:t>
            </a:r>
          </a:p>
          <a:p>
            <a:pPr marL="0" marR="0" indent="0" algn="l" defTabSz="457200" rtl="0" fontAlgn="auto" latinLnBrk="0" hangingPunct="0">
              <a:lnSpc>
                <a:spcPct val="100000"/>
              </a:lnSpc>
              <a:spcBef>
                <a:spcPts val="0"/>
              </a:spcBef>
              <a:spcAft>
                <a:spcPts val="0"/>
              </a:spcAft>
              <a:buClrTx/>
              <a:buSzTx/>
              <a:buFontTx/>
              <a:buNone/>
              <a:tabLst/>
            </a:pPr>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400" b="1"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1FDE87C9-65AB-2D1C-33D9-880868A65B40}"/>
              </a:ext>
            </a:extLst>
          </p:cNvPr>
          <p:cNvSpPr/>
          <p:nvPr/>
        </p:nvSpPr>
        <p:spPr>
          <a:xfrm>
            <a:off x="5893292" y="4289940"/>
            <a:ext cx="5732861" cy="57887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A2A478CA-EACB-0843-C038-0A849DC38FBA}"/>
              </a:ext>
            </a:extLst>
          </p:cNvPr>
          <p:cNvSpPr txBox="1"/>
          <p:nvPr/>
        </p:nvSpPr>
        <p:spPr>
          <a:xfrm>
            <a:off x="6096000" y="4409233"/>
            <a:ext cx="541020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b="0" i="0" dirty="0">
                <a:effectLst/>
                <a:latin typeface="Menlo" panose="020B0609030804020204" pitchFamily="49" charset="0"/>
              </a:rPr>
              <a:t>next = </a:t>
            </a:r>
            <a:r>
              <a:rPr lang="en-US" sz="1400" b="0" i="0" dirty="0" err="1">
                <a:effectLst/>
                <a:latin typeface="Menlo" panose="020B0609030804020204" pitchFamily="49" charset="0"/>
              </a:rPr>
              <a:t>grad_desc</a:t>
            </a:r>
            <a:r>
              <a:rPr lang="en-US" sz="1400" b="0" i="0" dirty="0">
                <a:effectLst/>
                <a:latin typeface="Menlo" panose="020B0609030804020204" pitchFamily="49" charset="0"/>
              </a:rPr>
              <a:t>(</a:t>
            </a:r>
            <a:r>
              <a:rPr lang="en-US" sz="1400" b="0" i="0" dirty="0" err="1">
                <a:effectLst/>
                <a:latin typeface="Menlo" panose="020B0609030804020204" pitchFamily="49" charset="0"/>
              </a:rPr>
              <a:t>start,goal,</a:t>
            </a:r>
            <a:r>
              <a:rPr lang="en-US" sz="1400" b="1" i="0" dirty="0" err="1">
                <a:effectLst/>
                <a:latin typeface="Menlo" panose="020B0609030804020204" pitchFamily="49" charset="0"/>
              </a:rPr>
              <a:t>F</a:t>
            </a:r>
            <a:r>
              <a:rPr lang="en-US" sz="1400" b="0" i="0" dirty="0" err="1">
                <a:effectLst/>
                <a:latin typeface="Menlo" panose="020B0609030804020204" pitchFamily="49" charset="0"/>
              </a:rPr>
              <a:t>,max_iter,dist_tol</a:t>
            </a:r>
            <a:r>
              <a:rPr lang="en-US" sz="1400" b="0" i="0" dirty="0">
                <a:effectLst/>
                <a:latin typeface="Menlo" panose="020B0609030804020204" pitchFamily="49" charset="0"/>
              </a:rPr>
              <a:t>)</a:t>
            </a:r>
          </a:p>
        </p:txBody>
      </p:sp>
      <p:sp>
        <p:nvSpPr>
          <p:cNvPr id="12" name="Rounded Rectangle 11">
            <a:extLst>
              <a:ext uri="{FF2B5EF4-FFF2-40B4-BE49-F238E27FC236}">
                <a16:creationId xmlns:a16="http://schemas.microsoft.com/office/drawing/2014/main" id="{73051025-2B62-5CB5-FEA1-5E6093F9937B}"/>
              </a:ext>
            </a:extLst>
          </p:cNvPr>
          <p:cNvSpPr/>
          <p:nvPr/>
        </p:nvSpPr>
        <p:spPr>
          <a:xfrm>
            <a:off x="975124" y="4305780"/>
            <a:ext cx="3811189" cy="34051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Update vehicle next position and velocity</a:t>
            </a:r>
          </a:p>
        </p:txBody>
      </p:sp>
      <p:cxnSp>
        <p:nvCxnSpPr>
          <p:cNvPr id="14" name="Straight Arrow Connector 13">
            <a:extLst>
              <a:ext uri="{FF2B5EF4-FFF2-40B4-BE49-F238E27FC236}">
                <a16:creationId xmlns:a16="http://schemas.microsoft.com/office/drawing/2014/main" id="{10011772-733D-F96C-82EE-934C375686A8}"/>
              </a:ext>
            </a:extLst>
          </p:cNvPr>
          <p:cNvCxnSpPr/>
          <p:nvPr/>
        </p:nvCxnSpPr>
        <p:spPr>
          <a:xfrm>
            <a:off x="3471863" y="1803086"/>
            <a:ext cx="614362"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6BDF941-A804-1882-5DD1-F7DBFB9E9C01}"/>
              </a:ext>
            </a:extLst>
          </p:cNvPr>
          <p:cNvCxnSpPr/>
          <p:nvPr/>
        </p:nvCxnSpPr>
        <p:spPr>
          <a:xfrm>
            <a:off x="7500938" y="1803086"/>
            <a:ext cx="614362"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B541CA8C-B32B-FFC3-15BB-E40C8B646BD1}"/>
              </a:ext>
            </a:extLst>
          </p:cNvPr>
          <p:cNvCxnSpPr/>
          <p:nvPr/>
        </p:nvCxnSpPr>
        <p:spPr>
          <a:xfrm>
            <a:off x="8915398" y="2092526"/>
            <a:ext cx="0" cy="149816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D0F66BA0-F3C1-D842-AD55-915029D3658B}"/>
              </a:ext>
            </a:extLst>
          </p:cNvPr>
          <p:cNvCxnSpPr>
            <a:cxnSpLocks/>
            <a:stCxn id="7" idx="1"/>
          </p:cNvCxnSpPr>
          <p:nvPr/>
        </p:nvCxnSpPr>
        <p:spPr>
          <a:xfrm flipH="1">
            <a:off x="4786313" y="4492405"/>
            <a:ext cx="727464"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39BE108E-E9D2-A429-F32E-F9909A2AB86F}"/>
              </a:ext>
            </a:extLst>
          </p:cNvPr>
          <p:cNvCxnSpPr>
            <a:cxnSpLocks/>
          </p:cNvCxnSpPr>
          <p:nvPr/>
        </p:nvCxnSpPr>
        <p:spPr>
          <a:xfrm flipV="1">
            <a:off x="4086225" y="2257425"/>
            <a:ext cx="700088" cy="203251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9A402E2A-FCC0-0DAE-07F6-8F5787700470}"/>
              </a:ext>
            </a:extLst>
          </p:cNvPr>
          <p:cNvSpPr txBox="1"/>
          <p:nvPr/>
        </p:nvSpPr>
        <p:spPr>
          <a:xfrm>
            <a:off x="3278365" y="347380"/>
            <a:ext cx="405815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dirty="0">
                <a:solidFill>
                  <a:schemeClr val="bg1"/>
                </a:solidFill>
              </a:rPr>
              <a:t>Implementation for moving obstacles </a:t>
            </a:r>
            <a:endParaRPr kumimoji="0" lang="en-US" sz="2000" b="0" i="0" u="none" strike="noStrike" cap="none" spc="0" normalizeH="0" baseline="0" dirty="0">
              <a:ln>
                <a:noFill/>
              </a:ln>
              <a:solidFill>
                <a:schemeClr val="bg1"/>
              </a:solidFill>
              <a:effectLst/>
              <a:uFillTx/>
              <a:latin typeface="+mn-lt"/>
              <a:ea typeface="+mn-ea"/>
              <a:cs typeface="+mn-cs"/>
              <a:sym typeface="Calibri"/>
            </a:endParaRPr>
          </a:p>
        </p:txBody>
      </p:sp>
    </p:spTree>
    <p:extLst>
      <p:ext uri="{BB962C8B-B14F-4D97-AF65-F5344CB8AC3E}">
        <p14:creationId xmlns:p14="http://schemas.microsoft.com/office/powerpoint/2010/main" val="134393504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ED342D-7ED1-868D-C7AE-C63DADEE03C0}"/>
              </a:ext>
            </a:extLst>
          </p:cNvPr>
          <p:cNvSpPr txBox="1"/>
          <p:nvPr/>
        </p:nvSpPr>
        <p:spPr>
          <a:xfrm>
            <a:off x="0" y="332322"/>
            <a:ext cx="88206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solidFill>
                  <a:schemeClr val="bg1"/>
                </a:solidFill>
              </a:rPr>
              <a:t>I</a:t>
            </a:r>
            <a:r>
              <a:rPr kumimoji="0" lang="en-US" sz="1800" b="0" i="0" u="none" strike="noStrike" cap="none" spc="0" normalizeH="0" baseline="0" dirty="0">
                <a:ln>
                  <a:noFill/>
                </a:ln>
                <a:solidFill>
                  <a:schemeClr val="bg1"/>
                </a:solidFill>
                <a:effectLst/>
                <a:uFillTx/>
                <a:latin typeface="+mn-lt"/>
                <a:ea typeface="+mn-ea"/>
                <a:cs typeface="+mn-cs"/>
                <a:sym typeface="Calibri"/>
              </a:rPr>
              <a:t>mprove obstacle potential and road potential by incorporating speed and friction coefficient </a:t>
            </a:r>
          </a:p>
        </p:txBody>
      </p:sp>
      <p:sp>
        <p:nvSpPr>
          <p:cNvPr id="7" name="TextBox 6">
            <a:extLst>
              <a:ext uri="{FF2B5EF4-FFF2-40B4-BE49-F238E27FC236}">
                <a16:creationId xmlns:a16="http://schemas.microsoft.com/office/drawing/2014/main" id="{7F3B0499-6FF7-1597-9BBE-AB7A238C4D54}"/>
              </a:ext>
            </a:extLst>
          </p:cNvPr>
          <p:cNvSpPr txBox="1"/>
          <p:nvPr/>
        </p:nvSpPr>
        <p:spPr>
          <a:xfrm>
            <a:off x="446584" y="1172913"/>
            <a:ext cx="510492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b="1" i="1" dirty="0"/>
              <a:t>1) Road friction – static value for one side of the lane</a:t>
            </a:r>
            <a:endParaRPr kumimoji="0" lang="en-US" sz="1800" b="1" i="1"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0F74F3C6-0DB0-F813-823F-B850A4CD212A}"/>
              </a:ext>
            </a:extLst>
          </p:cNvPr>
          <p:cNvSpPr txBox="1"/>
          <p:nvPr/>
        </p:nvSpPr>
        <p:spPr>
          <a:xfrm>
            <a:off x="446584" y="2697180"/>
            <a:ext cx="504560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rgbClr val="000000"/>
                </a:solidFill>
                <a:effectLst/>
                <a:uFillTx/>
                <a:latin typeface="+mn-lt"/>
                <a:ea typeface="+mn-ea"/>
                <a:cs typeface="+mn-cs"/>
                <a:sym typeface="Calibri"/>
              </a:rPr>
              <a:t>2) Incorporating friction effect in obstacle potential </a:t>
            </a:r>
          </a:p>
        </p:txBody>
      </p:sp>
      <p:sp>
        <p:nvSpPr>
          <p:cNvPr id="11" name="TextBox 10">
            <a:extLst>
              <a:ext uri="{FF2B5EF4-FFF2-40B4-BE49-F238E27FC236}">
                <a16:creationId xmlns:a16="http://schemas.microsoft.com/office/drawing/2014/main" id="{C7451E53-AD78-AA89-9F28-D430D253FCB1}"/>
              </a:ext>
            </a:extLst>
          </p:cNvPr>
          <p:cNvSpPr txBox="1"/>
          <p:nvPr/>
        </p:nvSpPr>
        <p:spPr>
          <a:xfrm>
            <a:off x="261393" y="3313125"/>
            <a:ext cx="11582946"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Add effect of friction inside obstacle potential which </a:t>
            </a:r>
            <a:r>
              <a:rPr lang="en-US" dirty="0"/>
              <a:t>increases the obstacle potential along the vehicle movement direction.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High</a:t>
            </a:r>
            <a:r>
              <a:rPr kumimoji="0" lang="en-US" sz="1800" b="0" i="0" u="none" strike="noStrike" cap="none" spc="0" normalizeH="0" baseline="0" dirty="0">
                <a:ln>
                  <a:noFill/>
                </a:ln>
                <a:solidFill>
                  <a:srgbClr val="000000"/>
                </a:solidFill>
                <a:effectLst/>
                <a:uFillTx/>
                <a:latin typeface="+mn-lt"/>
                <a:ea typeface="+mn-ea"/>
                <a:cs typeface="+mn-cs"/>
                <a:sym typeface="Calibri"/>
              </a:rPr>
              <a:t> obstacle potential </a:t>
            </a:r>
            <a:r>
              <a:rPr lang="en-US" dirty="0"/>
              <a:t>with decrease in friction coefficient.  This improves the safety distance of ego from the obstacle.</a:t>
            </a: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2" name="TextBox 11">
            <a:extLst>
              <a:ext uri="{FF2B5EF4-FFF2-40B4-BE49-F238E27FC236}">
                <a16:creationId xmlns:a16="http://schemas.microsoft.com/office/drawing/2014/main" id="{E9EE6867-ABE9-CD47-3D94-555504531DD2}"/>
              </a:ext>
            </a:extLst>
          </p:cNvPr>
          <p:cNvSpPr txBox="1"/>
          <p:nvPr/>
        </p:nvSpPr>
        <p:spPr>
          <a:xfrm>
            <a:off x="446584" y="1818024"/>
            <a:ext cx="1028422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A relatively high road potential for a low friction road surface helps to decide whether to change lane or not.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Rounded Rectangle 12">
            <a:extLst>
              <a:ext uri="{FF2B5EF4-FFF2-40B4-BE49-F238E27FC236}">
                <a16:creationId xmlns:a16="http://schemas.microsoft.com/office/drawing/2014/main" id="{BDF6476B-79CF-7E0C-EA8D-270C8AB2BCCD}"/>
              </a:ext>
            </a:extLst>
          </p:cNvPr>
          <p:cNvSpPr/>
          <p:nvPr/>
        </p:nvSpPr>
        <p:spPr>
          <a:xfrm>
            <a:off x="6269038" y="948956"/>
            <a:ext cx="3375571" cy="817241"/>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err="1"/>
              <a:t>U_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a:t>
            </a:r>
            <a:r>
              <a:rPr lang="en-US" sz="1400" b="1" i="1" dirty="0"/>
              <a:t> </a:t>
            </a:r>
          </a:p>
          <a:p>
            <a:pPr algn="ctr"/>
            <a:r>
              <a:rPr lang="en-US" sz="1400" i="1" dirty="0"/>
              <a:t>f(road friction, Road characteristics)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p:pic>
        <p:nvPicPr>
          <p:cNvPr id="2" name="Picture 1">
            <a:extLst>
              <a:ext uri="{FF2B5EF4-FFF2-40B4-BE49-F238E27FC236}">
                <a16:creationId xmlns:a16="http://schemas.microsoft.com/office/drawing/2014/main" id="{5354AACE-32AB-E125-7BBA-4FAC89C4C6CA}"/>
              </a:ext>
            </a:extLst>
          </p:cNvPr>
          <p:cNvPicPr>
            <a:picLocks noChangeAspect="1"/>
          </p:cNvPicPr>
          <p:nvPr/>
        </p:nvPicPr>
        <p:blipFill>
          <a:blip r:embed="rId2"/>
          <a:stretch>
            <a:fillRect/>
          </a:stretch>
        </p:blipFill>
        <p:spPr>
          <a:xfrm>
            <a:off x="261393" y="4798827"/>
            <a:ext cx="5702300" cy="1155700"/>
          </a:xfrm>
          <a:prstGeom prst="rect">
            <a:avLst/>
          </a:prstGeom>
        </p:spPr>
      </p:pic>
      <p:pic>
        <p:nvPicPr>
          <p:cNvPr id="10" name="Picture 9">
            <a:extLst>
              <a:ext uri="{FF2B5EF4-FFF2-40B4-BE49-F238E27FC236}">
                <a16:creationId xmlns:a16="http://schemas.microsoft.com/office/drawing/2014/main" id="{0BD9397A-89EF-6E99-3AF4-2E04E435BB90}"/>
              </a:ext>
            </a:extLst>
          </p:cNvPr>
          <p:cNvPicPr>
            <a:picLocks noChangeAspect="1"/>
          </p:cNvPicPr>
          <p:nvPr/>
        </p:nvPicPr>
        <p:blipFill>
          <a:blip r:embed="rId3"/>
          <a:stretch>
            <a:fillRect/>
          </a:stretch>
        </p:blipFill>
        <p:spPr>
          <a:xfrm>
            <a:off x="5107004" y="5376677"/>
            <a:ext cx="1016000" cy="647700"/>
          </a:xfrm>
          <a:prstGeom prst="rect">
            <a:avLst/>
          </a:prstGeom>
        </p:spPr>
      </p:pic>
      <p:pic>
        <p:nvPicPr>
          <p:cNvPr id="14" name="Picture 13">
            <a:extLst>
              <a:ext uri="{FF2B5EF4-FFF2-40B4-BE49-F238E27FC236}">
                <a16:creationId xmlns:a16="http://schemas.microsoft.com/office/drawing/2014/main" id="{75D45E44-4BB4-598E-C7AE-CBF78475B941}"/>
              </a:ext>
            </a:extLst>
          </p:cNvPr>
          <p:cNvPicPr>
            <a:picLocks noChangeAspect="1"/>
          </p:cNvPicPr>
          <p:nvPr/>
        </p:nvPicPr>
        <p:blipFill>
          <a:blip r:embed="rId4"/>
          <a:stretch>
            <a:fillRect/>
          </a:stretch>
        </p:blipFill>
        <p:spPr>
          <a:xfrm>
            <a:off x="6135704" y="4518027"/>
            <a:ext cx="5466034" cy="1886082"/>
          </a:xfrm>
          <a:prstGeom prst="rect">
            <a:avLst/>
          </a:prstGeom>
        </p:spPr>
      </p:pic>
    </p:spTree>
    <p:extLst>
      <p:ext uri="{BB962C8B-B14F-4D97-AF65-F5344CB8AC3E}">
        <p14:creationId xmlns:p14="http://schemas.microsoft.com/office/powerpoint/2010/main" val="289148169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3D88D-B246-5806-501B-90D178A2623E}"/>
              </a:ext>
            </a:extLst>
          </p:cNvPr>
          <p:cNvSpPr>
            <a:spLocks noGrp="1"/>
          </p:cNvSpPr>
          <p:nvPr>
            <p:ph type="title"/>
          </p:nvPr>
        </p:nvSpPr>
        <p:spPr/>
        <p:txBody>
          <a:bodyPr>
            <a:noAutofit/>
          </a:bodyPr>
          <a:lstStyle/>
          <a:p>
            <a:pPr algn="ctr"/>
            <a:r>
              <a:rPr lang="en-US" sz="2400" dirty="0"/>
              <a:t>Pure pursuit controller and 3DOF dual track for tracking</a:t>
            </a:r>
          </a:p>
        </p:txBody>
      </p:sp>
      <p:pic>
        <p:nvPicPr>
          <p:cNvPr id="4" name="Picture 3">
            <a:extLst>
              <a:ext uri="{FF2B5EF4-FFF2-40B4-BE49-F238E27FC236}">
                <a16:creationId xmlns:a16="http://schemas.microsoft.com/office/drawing/2014/main" id="{7A0B1681-FDDE-E35E-ACFF-1C32BE5899BF}"/>
              </a:ext>
            </a:extLst>
          </p:cNvPr>
          <p:cNvPicPr>
            <a:picLocks noChangeAspect="1"/>
          </p:cNvPicPr>
          <p:nvPr/>
        </p:nvPicPr>
        <p:blipFill>
          <a:blip r:embed="rId2"/>
          <a:stretch>
            <a:fillRect/>
          </a:stretch>
        </p:blipFill>
        <p:spPr>
          <a:xfrm>
            <a:off x="545025" y="2322846"/>
            <a:ext cx="11101949" cy="3849354"/>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7F65D47-4BC5-9D98-126C-2FD52010F4ED}"/>
                  </a:ext>
                </a:extLst>
              </p:cNvPr>
              <p:cNvSpPr txBox="1"/>
              <p:nvPr/>
            </p:nvSpPr>
            <p:spPr>
              <a:xfrm>
                <a:off x="6115050" y="1623816"/>
                <a:ext cx="42545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=0.9458−0.0057</m:t>
                      </m:r>
                      <m:r>
                        <a:rPr lang="en-US" sz="1800" b="0" i="1" smtClean="0">
                          <a:latin typeface="Cambria Math" panose="02040503050406030204" pitchFamily="18" charset="0"/>
                          <a:ea typeface="Cambria Math" panose="02040503050406030204" pitchFamily="18" charset="0"/>
                        </a:rPr>
                        <m:t>𝑉</m:t>
                      </m:r>
                      <m:r>
                        <a:rPr lang="en-US" sz="1800" b="0" i="1" smtClean="0">
                          <a:latin typeface="Cambria Math" panose="02040503050406030204" pitchFamily="18" charset="0"/>
                          <a:ea typeface="Cambria Math" panose="02040503050406030204" pitchFamily="18" charset="0"/>
                        </a:rPr>
                        <m:t> −0.0108</m:t>
                      </m:r>
                      <m:r>
                        <a:rPr lang="en-US" sz="1800" b="0" i="1" smtClean="0">
                          <a:latin typeface="Cambria Math" panose="02040503050406030204" pitchFamily="18" charset="0"/>
                          <a:ea typeface="Cambria Math" panose="02040503050406030204" pitchFamily="18" charset="0"/>
                        </a:rPr>
                        <m:t>h</m:t>
                      </m:r>
                    </m:oMath>
                  </m:oMathPara>
                </a14:m>
                <a:endParaRPr lang="en-US" sz="1800" i="1" dirty="0"/>
              </a:p>
            </p:txBody>
          </p:sp>
        </mc:Choice>
        <mc:Fallback>
          <p:sp>
            <p:nvSpPr>
              <p:cNvPr id="3" name="TextBox 2">
                <a:extLst>
                  <a:ext uri="{FF2B5EF4-FFF2-40B4-BE49-F238E27FC236}">
                    <a16:creationId xmlns:a16="http://schemas.microsoft.com/office/drawing/2014/main" id="{07F65D47-4BC5-9D98-126C-2FD52010F4ED}"/>
                  </a:ext>
                </a:extLst>
              </p:cNvPr>
              <p:cNvSpPr txBox="1">
                <a:spLocks noRot="1" noChangeAspect="1" noMove="1" noResize="1" noEditPoints="1" noAdjustHandles="1" noChangeArrowheads="1" noChangeShapeType="1" noTextEdit="1"/>
              </p:cNvSpPr>
              <p:nvPr/>
            </p:nvSpPr>
            <p:spPr>
              <a:xfrm>
                <a:off x="6115050" y="1623816"/>
                <a:ext cx="4254500" cy="369332"/>
              </a:xfrm>
              <a:prstGeom prst="rect">
                <a:avLst/>
              </a:prstGeom>
              <a:blipFill>
                <a:blip r:embed="rId3"/>
                <a:stretch>
                  <a:fillRect b="-16667"/>
                </a:stretch>
              </a:blipFill>
              <a:ln w="12700" cap="flat">
                <a:noFill/>
                <a:miter lim="400000"/>
              </a:ln>
              <a:effectLst/>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4C7E2E9-5DB8-95D0-E805-791B2E7C7AB7}"/>
              </a:ext>
            </a:extLst>
          </p:cNvPr>
          <p:cNvCxnSpPr/>
          <p:nvPr/>
        </p:nvCxnSpPr>
        <p:spPr>
          <a:xfrm>
            <a:off x="8242300" y="2143015"/>
            <a:ext cx="0" cy="600185"/>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8378150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4BAF-9627-D989-F748-2F0ED27F9988}"/>
              </a:ext>
            </a:extLst>
          </p:cNvPr>
          <p:cNvSpPr>
            <a:spLocks noGrp="1"/>
          </p:cNvSpPr>
          <p:nvPr>
            <p:ph type="title"/>
          </p:nvPr>
        </p:nvSpPr>
        <p:spPr/>
        <p:txBody>
          <a:bodyPr>
            <a:normAutofit/>
          </a:bodyPr>
          <a:lstStyle/>
          <a:p>
            <a:pPr algn="ctr"/>
            <a:r>
              <a:rPr lang="en-US" sz="2800" dirty="0"/>
              <a:t>Vehicle Tracking for double lane change.</a:t>
            </a:r>
          </a:p>
        </p:txBody>
      </p:sp>
      <p:pic>
        <p:nvPicPr>
          <p:cNvPr id="5" name="Picture 4">
            <a:extLst>
              <a:ext uri="{FF2B5EF4-FFF2-40B4-BE49-F238E27FC236}">
                <a16:creationId xmlns:a16="http://schemas.microsoft.com/office/drawing/2014/main" id="{EA63A52C-B421-289E-A5AA-91413D07C9A9}"/>
              </a:ext>
            </a:extLst>
          </p:cNvPr>
          <p:cNvPicPr>
            <a:picLocks noChangeAspect="1"/>
          </p:cNvPicPr>
          <p:nvPr/>
        </p:nvPicPr>
        <p:blipFill>
          <a:blip r:embed="rId2"/>
          <a:stretch>
            <a:fillRect/>
          </a:stretch>
        </p:blipFill>
        <p:spPr>
          <a:xfrm>
            <a:off x="1377792" y="1204375"/>
            <a:ext cx="9163207" cy="1395744"/>
          </a:xfrm>
          <a:prstGeom prst="rect">
            <a:avLst/>
          </a:prstGeom>
        </p:spPr>
      </p:pic>
      <p:pic>
        <p:nvPicPr>
          <p:cNvPr id="6" name="Picture 5">
            <a:extLst>
              <a:ext uri="{FF2B5EF4-FFF2-40B4-BE49-F238E27FC236}">
                <a16:creationId xmlns:a16="http://schemas.microsoft.com/office/drawing/2014/main" id="{99AAEE17-1E41-DBC7-9093-0D3384B191DB}"/>
              </a:ext>
            </a:extLst>
          </p:cNvPr>
          <p:cNvPicPr>
            <a:picLocks noChangeAspect="1"/>
          </p:cNvPicPr>
          <p:nvPr/>
        </p:nvPicPr>
        <p:blipFill>
          <a:blip r:embed="rId3"/>
          <a:stretch>
            <a:fillRect/>
          </a:stretch>
        </p:blipFill>
        <p:spPr>
          <a:xfrm>
            <a:off x="1492092" y="3085022"/>
            <a:ext cx="9163207" cy="1661643"/>
          </a:xfrm>
          <a:prstGeom prst="rect">
            <a:avLst/>
          </a:prstGeom>
        </p:spPr>
      </p:pic>
      <p:sp>
        <p:nvSpPr>
          <p:cNvPr id="7" name="TextBox 6">
            <a:extLst>
              <a:ext uri="{FF2B5EF4-FFF2-40B4-BE49-F238E27FC236}">
                <a16:creationId xmlns:a16="http://schemas.microsoft.com/office/drawing/2014/main" id="{A70A4AAF-CCAE-C18E-7813-95F2C77FBBFB}"/>
              </a:ext>
            </a:extLst>
          </p:cNvPr>
          <p:cNvSpPr txBox="1"/>
          <p:nvPr/>
        </p:nvSpPr>
        <p:spPr>
          <a:xfrm>
            <a:off x="3936687" y="933770"/>
            <a:ext cx="2475995"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Original Path vs Vehicle  tracking</a:t>
            </a:r>
          </a:p>
        </p:txBody>
      </p:sp>
      <p:sp>
        <p:nvSpPr>
          <p:cNvPr id="8" name="TextBox 7">
            <a:extLst>
              <a:ext uri="{FF2B5EF4-FFF2-40B4-BE49-F238E27FC236}">
                <a16:creationId xmlns:a16="http://schemas.microsoft.com/office/drawing/2014/main" id="{9DD5B84C-B97A-E93A-1FD0-F329FC372A73}"/>
              </a:ext>
            </a:extLst>
          </p:cNvPr>
          <p:cNvSpPr txBox="1"/>
          <p:nvPr/>
        </p:nvSpPr>
        <p:spPr>
          <a:xfrm>
            <a:off x="3936687" y="2816517"/>
            <a:ext cx="3032236"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Lateral Error during double lane change.</a:t>
            </a:r>
          </a:p>
        </p:txBody>
      </p:sp>
      <p:pic>
        <p:nvPicPr>
          <p:cNvPr id="9" name="Picture 8">
            <a:extLst>
              <a:ext uri="{FF2B5EF4-FFF2-40B4-BE49-F238E27FC236}">
                <a16:creationId xmlns:a16="http://schemas.microsoft.com/office/drawing/2014/main" id="{CFC73257-7786-A7AC-DB7C-C9A965D4DD18}"/>
              </a:ext>
            </a:extLst>
          </p:cNvPr>
          <p:cNvPicPr>
            <a:picLocks noChangeAspect="1"/>
          </p:cNvPicPr>
          <p:nvPr/>
        </p:nvPicPr>
        <p:blipFill rotWithShape="1">
          <a:blip r:embed="rId4"/>
          <a:srcRect r="15883"/>
          <a:stretch/>
        </p:blipFill>
        <p:spPr>
          <a:xfrm>
            <a:off x="1377792" y="5182657"/>
            <a:ext cx="8655208" cy="1661643"/>
          </a:xfrm>
          <a:prstGeom prst="rect">
            <a:avLst/>
          </a:prstGeom>
        </p:spPr>
      </p:pic>
      <p:sp>
        <p:nvSpPr>
          <p:cNvPr id="10" name="TextBox 9">
            <a:extLst>
              <a:ext uri="{FF2B5EF4-FFF2-40B4-BE49-F238E27FC236}">
                <a16:creationId xmlns:a16="http://schemas.microsoft.com/office/drawing/2014/main" id="{3EBA588E-DC94-61CB-5A72-C1D26C7DE41A}"/>
              </a:ext>
            </a:extLst>
          </p:cNvPr>
          <p:cNvSpPr txBox="1"/>
          <p:nvPr/>
        </p:nvSpPr>
        <p:spPr>
          <a:xfrm>
            <a:off x="4177938" y="4874884"/>
            <a:ext cx="2814228"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Yaw angle during double lane change</a:t>
            </a:r>
          </a:p>
        </p:txBody>
      </p:sp>
    </p:spTree>
    <p:extLst>
      <p:ext uri="{BB962C8B-B14F-4D97-AF65-F5344CB8AC3E}">
        <p14:creationId xmlns:p14="http://schemas.microsoft.com/office/powerpoint/2010/main" val="380871242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1B0D-CFC1-C8FD-5F4A-3216D38AA7B1}"/>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81CB07F1-2194-7678-9778-AEB463D5BC03}"/>
              </a:ext>
            </a:extLst>
          </p:cNvPr>
          <p:cNvSpPr txBox="1"/>
          <p:nvPr/>
        </p:nvSpPr>
        <p:spPr>
          <a:xfrm>
            <a:off x="1857375" y="1700213"/>
            <a:ext cx="26122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WHY APF??  Pros and Cons</a:t>
            </a:r>
          </a:p>
        </p:txBody>
      </p:sp>
      <p:pic>
        <p:nvPicPr>
          <p:cNvPr id="5" name="Picture 4">
            <a:extLst>
              <a:ext uri="{FF2B5EF4-FFF2-40B4-BE49-F238E27FC236}">
                <a16:creationId xmlns:a16="http://schemas.microsoft.com/office/drawing/2014/main" id="{074B2650-A18B-4BFC-6AE8-F686D0AC4873}"/>
              </a:ext>
            </a:extLst>
          </p:cNvPr>
          <p:cNvPicPr>
            <a:picLocks noChangeAspect="1"/>
          </p:cNvPicPr>
          <p:nvPr/>
        </p:nvPicPr>
        <p:blipFill rotWithShape="1">
          <a:blip r:embed="rId2"/>
          <a:srcRect l="12942" b="12144"/>
          <a:stretch/>
        </p:blipFill>
        <p:spPr>
          <a:xfrm>
            <a:off x="685800" y="3357563"/>
            <a:ext cx="11229976" cy="2001838"/>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668755C-E99B-490C-6378-B8437CE5674B}"/>
                  </a:ext>
                </a:extLst>
              </p:cNvPr>
              <p:cNvSpPr txBox="1"/>
              <p:nvPr/>
            </p:nvSpPr>
            <p:spPr>
              <a:xfrm>
                <a:off x="685800" y="3207778"/>
                <a:ext cx="612860" cy="299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𝑈</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𝑒𝑑𝑔𝑒</m:t>
                          </m:r>
                        </m:sub>
                      </m:sSub>
                    </m:oMath>
                  </m:oMathPara>
                </a14:m>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mc:Choice>
        <mc:Fallback>
          <p:sp>
            <p:nvSpPr>
              <p:cNvPr id="8" name="TextBox 7">
                <a:extLst>
                  <a:ext uri="{FF2B5EF4-FFF2-40B4-BE49-F238E27FC236}">
                    <a16:creationId xmlns:a16="http://schemas.microsoft.com/office/drawing/2014/main" id="{0668755C-E99B-490C-6378-B8437CE5674B}"/>
                  </a:ext>
                </a:extLst>
              </p:cNvPr>
              <p:cNvSpPr txBox="1">
                <a:spLocks noRot="1" noChangeAspect="1" noMove="1" noResize="1" noEditPoints="1" noAdjustHandles="1" noChangeArrowheads="1" noChangeShapeType="1" noTextEdit="1"/>
              </p:cNvSpPr>
              <p:nvPr/>
            </p:nvSpPr>
            <p:spPr>
              <a:xfrm>
                <a:off x="685800" y="3207778"/>
                <a:ext cx="612860" cy="299569"/>
              </a:xfrm>
              <a:prstGeom prst="rect">
                <a:avLst/>
              </a:prstGeom>
              <a:blipFill>
                <a:blip r:embed="rId3"/>
                <a:stretch>
                  <a:fillRect l="-10204" r="-4082" b="-25000"/>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11D9943-8D78-79E5-C1F9-1058E75B40CA}"/>
                  </a:ext>
                </a:extLst>
              </p:cNvPr>
              <p:cNvSpPr txBox="1"/>
              <p:nvPr/>
            </p:nvSpPr>
            <p:spPr>
              <a:xfrm>
                <a:off x="685800" y="5384802"/>
                <a:ext cx="612860" cy="299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𝑈</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𝑒𝑑𝑔𝑒</m:t>
                          </m:r>
                        </m:sub>
                      </m:sSub>
                    </m:oMath>
                  </m:oMathPara>
                </a14:m>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mc:Choice>
        <mc:Fallback>
          <p:sp>
            <p:nvSpPr>
              <p:cNvPr id="9" name="TextBox 8">
                <a:extLst>
                  <a:ext uri="{FF2B5EF4-FFF2-40B4-BE49-F238E27FC236}">
                    <a16:creationId xmlns:a16="http://schemas.microsoft.com/office/drawing/2014/main" id="{E11D9943-8D78-79E5-C1F9-1058E75B40CA}"/>
                  </a:ext>
                </a:extLst>
              </p:cNvPr>
              <p:cNvSpPr txBox="1">
                <a:spLocks noRot="1" noChangeAspect="1" noMove="1" noResize="1" noEditPoints="1" noAdjustHandles="1" noChangeArrowheads="1" noChangeShapeType="1" noTextEdit="1"/>
              </p:cNvSpPr>
              <p:nvPr/>
            </p:nvSpPr>
            <p:spPr>
              <a:xfrm>
                <a:off x="685800" y="5384802"/>
                <a:ext cx="612860" cy="299569"/>
              </a:xfrm>
              <a:prstGeom prst="rect">
                <a:avLst/>
              </a:prstGeom>
              <a:blipFill>
                <a:blip r:embed="rId4"/>
                <a:stretch>
                  <a:fillRect l="-10204" r="-4082"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75814AB-F012-948A-908B-8DAC8AD1DF85}"/>
                  </a:ext>
                </a:extLst>
              </p:cNvPr>
              <p:cNvSpPr txBox="1"/>
              <p:nvPr/>
            </p:nvSpPr>
            <p:spPr>
              <a:xfrm>
                <a:off x="685800" y="4156374"/>
                <a:ext cx="77021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𝑈</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Calibri"/>
                            </a:rPr>
                            <m:t>𝐶𝑒𝑛𝑡𝑒𝑟</m:t>
                          </m:r>
                        </m:sub>
                      </m:sSub>
                    </m:oMath>
                  </m:oMathPara>
                </a14:m>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mc:Choice>
        <mc:Fallback>
          <p:sp>
            <p:nvSpPr>
              <p:cNvPr id="10" name="TextBox 9">
                <a:extLst>
                  <a:ext uri="{FF2B5EF4-FFF2-40B4-BE49-F238E27FC236}">
                    <a16:creationId xmlns:a16="http://schemas.microsoft.com/office/drawing/2014/main" id="{175814AB-F012-948A-908B-8DAC8AD1DF85}"/>
                  </a:ext>
                </a:extLst>
              </p:cNvPr>
              <p:cNvSpPr txBox="1">
                <a:spLocks noRot="1" noChangeAspect="1" noMove="1" noResize="1" noEditPoints="1" noAdjustHandles="1" noChangeArrowheads="1" noChangeShapeType="1" noTextEdit="1"/>
              </p:cNvSpPr>
              <p:nvPr/>
            </p:nvSpPr>
            <p:spPr>
              <a:xfrm>
                <a:off x="685800" y="4156374"/>
                <a:ext cx="770211" cy="276999"/>
              </a:xfrm>
              <a:prstGeom prst="rect">
                <a:avLst/>
              </a:prstGeom>
              <a:blipFill>
                <a:blip r:embed="rId5"/>
                <a:stretch>
                  <a:fillRect l="-8197" r="-1639" b="-18182"/>
                </a:stretch>
              </a:blipFill>
              <a:ln w="12700" cap="flat">
                <a:noFill/>
                <a:miter lim="400000"/>
              </a:ln>
              <a:effectLst/>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D31963B-3CD5-D2CF-DA0E-208E939C2215}"/>
              </a:ext>
            </a:extLst>
          </p:cNvPr>
          <p:cNvPicPr>
            <a:picLocks noChangeAspect="1"/>
          </p:cNvPicPr>
          <p:nvPr/>
        </p:nvPicPr>
        <p:blipFill>
          <a:blip r:embed="rId6"/>
          <a:stretch>
            <a:fillRect/>
          </a:stretch>
        </p:blipFill>
        <p:spPr>
          <a:xfrm rot="5400000">
            <a:off x="2520552" y="3620162"/>
            <a:ext cx="423070" cy="911226"/>
          </a:xfrm>
          <a:prstGeom prst="rect">
            <a:avLst/>
          </a:prstGeom>
        </p:spPr>
      </p:pic>
      <p:pic>
        <p:nvPicPr>
          <p:cNvPr id="12" name="Picture 11">
            <a:extLst>
              <a:ext uri="{FF2B5EF4-FFF2-40B4-BE49-F238E27FC236}">
                <a16:creationId xmlns:a16="http://schemas.microsoft.com/office/drawing/2014/main" id="{BD310D61-233F-D488-1859-8A3EDDA566EE}"/>
              </a:ext>
            </a:extLst>
          </p:cNvPr>
          <p:cNvPicPr>
            <a:picLocks noChangeAspect="1"/>
          </p:cNvPicPr>
          <p:nvPr/>
        </p:nvPicPr>
        <p:blipFill>
          <a:blip r:embed="rId6"/>
          <a:stretch>
            <a:fillRect/>
          </a:stretch>
        </p:blipFill>
        <p:spPr>
          <a:xfrm rot="5400000">
            <a:off x="5009752" y="4493419"/>
            <a:ext cx="423070" cy="911226"/>
          </a:xfrm>
          <a:prstGeom prst="rect">
            <a:avLst/>
          </a:prstGeom>
        </p:spPr>
      </p:pic>
    </p:spTree>
    <p:extLst>
      <p:ext uri="{BB962C8B-B14F-4D97-AF65-F5344CB8AC3E}">
        <p14:creationId xmlns:p14="http://schemas.microsoft.com/office/powerpoint/2010/main" val="66532478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76C405-4B89-87E6-F964-8F0696B6F000}"/>
              </a:ext>
            </a:extLst>
          </p:cNvPr>
          <p:cNvPicPr>
            <a:picLocks noChangeAspect="1"/>
          </p:cNvPicPr>
          <p:nvPr/>
        </p:nvPicPr>
        <p:blipFill>
          <a:blip r:embed="rId2"/>
          <a:stretch>
            <a:fillRect/>
          </a:stretch>
        </p:blipFill>
        <p:spPr>
          <a:xfrm>
            <a:off x="820837" y="1543565"/>
            <a:ext cx="9117018" cy="4332369"/>
          </a:xfrm>
          <a:prstGeom prst="rect">
            <a:avLst/>
          </a:prstGeom>
        </p:spPr>
      </p:pic>
      <p:pic>
        <p:nvPicPr>
          <p:cNvPr id="9" name="Picture 8">
            <a:extLst>
              <a:ext uri="{FF2B5EF4-FFF2-40B4-BE49-F238E27FC236}">
                <a16:creationId xmlns:a16="http://schemas.microsoft.com/office/drawing/2014/main" id="{C9F378BD-AF58-9D5E-14E9-33E4016487EC}"/>
              </a:ext>
            </a:extLst>
          </p:cNvPr>
          <p:cNvPicPr>
            <a:picLocks noChangeAspect="1"/>
          </p:cNvPicPr>
          <p:nvPr/>
        </p:nvPicPr>
        <p:blipFill>
          <a:blip r:embed="rId3"/>
          <a:stretch>
            <a:fillRect/>
          </a:stretch>
        </p:blipFill>
        <p:spPr>
          <a:xfrm>
            <a:off x="1843349" y="2615878"/>
            <a:ext cx="1892300" cy="1745768"/>
          </a:xfrm>
          <a:prstGeom prst="rect">
            <a:avLst/>
          </a:prstGeom>
        </p:spPr>
      </p:pic>
      <p:sp>
        <p:nvSpPr>
          <p:cNvPr id="5" name="Rounded Rectangle 4">
            <a:extLst>
              <a:ext uri="{FF2B5EF4-FFF2-40B4-BE49-F238E27FC236}">
                <a16:creationId xmlns:a16="http://schemas.microsoft.com/office/drawing/2014/main" id="{24160335-D3FA-E1AB-8442-5A2E51E2083E}"/>
              </a:ext>
            </a:extLst>
          </p:cNvPr>
          <p:cNvSpPr/>
          <p:nvPr/>
        </p:nvSpPr>
        <p:spPr>
          <a:xfrm>
            <a:off x="2052577" y="2615878"/>
            <a:ext cx="1250066" cy="34051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Road Potential</a:t>
            </a:r>
          </a:p>
        </p:txBody>
      </p:sp>
      <p:sp>
        <p:nvSpPr>
          <p:cNvPr id="6" name="Rounded Rectangle 5">
            <a:extLst>
              <a:ext uri="{FF2B5EF4-FFF2-40B4-BE49-F238E27FC236}">
                <a16:creationId xmlns:a16="http://schemas.microsoft.com/office/drawing/2014/main" id="{21C3D072-EB55-F28B-7969-FEE8E70219E5}"/>
              </a:ext>
            </a:extLst>
          </p:cNvPr>
          <p:cNvSpPr/>
          <p:nvPr/>
        </p:nvSpPr>
        <p:spPr>
          <a:xfrm>
            <a:off x="1906849" y="3011215"/>
            <a:ext cx="1828800" cy="34051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Target potential</a:t>
            </a:r>
          </a:p>
        </p:txBody>
      </p:sp>
      <p:sp>
        <p:nvSpPr>
          <p:cNvPr id="7" name="Rounded Rectangle 6">
            <a:extLst>
              <a:ext uri="{FF2B5EF4-FFF2-40B4-BE49-F238E27FC236}">
                <a16:creationId xmlns:a16="http://schemas.microsoft.com/office/drawing/2014/main" id="{2B952A1A-82F1-1713-671E-CAD3AB94D31A}"/>
              </a:ext>
            </a:extLst>
          </p:cNvPr>
          <p:cNvSpPr/>
          <p:nvPr/>
        </p:nvSpPr>
        <p:spPr>
          <a:xfrm>
            <a:off x="1925256" y="3420312"/>
            <a:ext cx="17284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Improved Obstacle Potential</a:t>
            </a:r>
          </a:p>
        </p:txBody>
      </p:sp>
      <p:sp>
        <p:nvSpPr>
          <p:cNvPr id="12" name="Rectangle 11">
            <a:extLst>
              <a:ext uri="{FF2B5EF4-FFF2-40B4-BE49-F238E27FC236}">
                <a16:creationId xmlns:a16="http://schemas.microsoft.com/office/drawing/2014/main" id="{79FF8083-48C2-D3D4-284C-302418BCA8A9}"/>
              </a:ext>
            </a:extLst>
          </p:cNvPr>
          <p:cNvSpPr/>
          <p:nvPr/>
        </p:nvSpPr>
        <p:spPr>
          <a:xfrm>
            <a:off x="3993266" y="2962831"/>
            <a:ext cx="682906" cy="577077"/>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rgbClr val="000000"/>
                </a:solidFill>
                <a:effectLst/>
                <a:uFillTx/>
                <a:latin typeface="+mn-lt"/>
                <a:ea typeface="+mn-ea"/>
                <a:cs typeface="+mn-cs"/>
                <a:sym typeface="Calibri"/>
              </a:rPr>
              <a:t>Way points </a:t>
            </a:r>
          </a:p>
          <a:p>
            <a:pPr marL="0" marR="0" indent="0" algn="l" defTabSz="457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rgbClr val="000000"/>
                </a:solidFill>
                <a:effectLst/>
                <a:uFillTx/>
                <a:latin typeface="+mn-lt"/>
                <a:ea typeface="+mn-ea"/>
                <a:cs typeface="+mn-cs"/>
                <a:sym typeface="Calibri"/>
              </a:rPr>
              <a:t>(</a:t>
            </a:r>
            <a:r>
              <a:rPr kumimoji="0" lang="en-US" sz="1050" b="0" i="0" u="none" strike="noStrike" cap="none" spc="0" normalizeH="0" baseline="0" dirty="0" err="1">
                <a:ln>
                  <a:noFill/>
                </a:ln>
                <a:solidFill>
                  <a:srgbClr val="000000"/>
                </a:solidFill>
                <a:effectLst/>
                <a:uFillTx/>
                <a:latin typeface="+mn-lt"/>
                <a:ea typeface="+mn-ea"/>
                <a:cs typeface="+mn-cs"/>
                <a:sym typeface="Calibri"/>
              </a:rPr>
              <a:t>x,y,theta</a:t>
            </a:r>
            <a:r>
              <a:rPr kumimoji="0" lang="en-US" sz="1050" b="0" i="0" u="none" strike="noStrike" cap="none" spc="0" normalizeH="0" baseline="0" dirty="0">
                <a:ln>
                  <a:noFill/>
                </a:ln>
                <a:solidFill>
                  <a:srgbClr val="000000"/>
                </a:solidFill>
                <a:effectLst/>
                <a:uFillTx/>
                <a:latin typeface="+mn-lt"/>
                <a:ea typeface="+mn-ea"/>
                <a:cs typeface="+mn-cs"/>
                <a:sym typeface="Calibri"/>
              </a:rPr>
              <a:t>)</a:t>
            </a:r>
          </a:p>
        </p:txBody>
      </p:sp>
      <p:pic>
        <p:nvPicPr>
          <p:cNvPr id="13" name="Picture 12">
            <a:extLst>
              <a:ext uri="{FF2B5EF4-FFF2-40B4-BE49-F238E27FC236}">
                <a16:creationId xmlns:a16="http://schemas.microsoft.com/office/drawing/2014/main" id="{ACC1B512-5E6A-4BE1-12B6-31566024FF5F}"/>
              </a:ext>
            </a:extLst>
          </p:cNvPr>
          <p:cNvPicPr>
            <a:picLocks noChangeAspect="1"/>
          </p:cNvPicPr>
          <p:nvPr/>
        </p:nvPicPr>
        <p:blipFill>
          <a:blip r:embed="rId4"/>
          <a:stretch>
            <a:fillRect/>
          </a:stretch>
        </p:blipFill>
        <p:spPr>
          <a:xfrm>
            <a:off x="7793010" y="2252070"/>
            <a:ext cx="1709805" cy="2199318"/>
          </a:xfrm>
          <a:prstGeom prst="rect">
            <a:avLst/>
          </a:prstGeom>
        </p:spPr>
      </p:pic>
      <p:pic>
        <p:nvPicPr>
          <p:cNvPr id="14" name="Picture 13">
            <a:extLst>
              <a:ext uri="{FF2B5EF4-FFF2-40B4-BE49-F238E27FC236}">
                <a16:creationId xmlns:a16="http://schemas.microsoft.com/office/drawing/2014/main" id="{6D02B204-331F-CA5A-C529-E7B236FBB08A}"/>
              </a:ext>
            </a:extLst>
          </p:cNvPr>
          <p:cNvPicPr>
            <a:picLocks noChangeAspect="1"/>
          </p:cNvPicPr>
          <p:nvPr/>
        </p:nvPicPr>
        <p:blipFill>
          <a:blip r:embed="rId5"/>
          <a:stretch>
            <a:fillRect/>
          </a:stretch>
        </p:blipFill>
        <p:spPr>
          <a:xfrm>
            <a:off x="4879658" y="2387021"/>
            <a:ext cx="1934729" cy="2305773"/>
          </a:xfrm>
          <a:prstGeom prst="rect">
            <a:avLst/>
          </a:prstGeom>
        </p:spPr>
      </p:pic>
    </p:spTree>
    <p:extLst>
      <p:ext uri="{BB962C8B-B14F-4D97-AF65-F5344CB8AC3E}">
        <p14:creationId xmlns:p14="http://schemas.microsoft.com/office/powerpoint/2010/main" val="294776177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55A4CD-6209-C520-05F5-E76C66B2E70A}"/>
              </a:ext>
            </a:extLst>
          </p:cNvPr>
          <p:cNvPicPr>
            <a:picLocks noChangeAspect="1"/>
          </p:cNvPicPr>
          <p:nvPr/>
        </p:nvPicPr>
        <p:blipFill>
          <a:blip r:embed="rId2"/>
          <a:stretch>
            <a:fillRect/>
          </a:stretch>
        </p:blipFill>
        <p:spPr>
          <a:xfrm>
            <a:off x="1424341" y="1468888"/>
            <a:ext cx="8853978" cy="4729453"/>
          </a:xfrm>
          <a:prstGeom prst="rect">
            <a:avLst/>
          </a:prstGeom>
        </p:spPr>
      </p:pic>
      <p:sp>
        <p:nvSpPr>
          <p:cNvPr id="6" name="Rounded Rectangle 5">
            <a:extLst>
              <a:ext uri="{FF2B5EF4-FFF2-40B4-BE49-F238E27FC236}">
                <a16:creationId xmlns:a16="http://schemas.microsoft.com/office/drawing/2014/main" id="{531AD6B1-2BDF-1FFC-8226-082E2291A67B}"/>
              </a:ext>
            </a:extLst>
          </p:cNvPr>
          <p:cNvSpPr/>
          <p:nvPr/>
        </p:nvSpPr>
        <p:spPr>
          <a:xfrm>
            <a:off x="9700240" y="5610461"/>
            <a:ext cx="2407534" cy="134266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7" name="Picture 6">
            <a:extLst>
              <a:ext uri="{FF2B5EF4-FFF2-40B4-BE49-F238E27FC236}">
                <a16:creationId xmlns:a16="http://schemas.microsoft.com/office/drawing/2014/main" id="{8CE60F60-3B2D-5551-86D2-F8C19591B5B4}"/>
              </a:ext>
            </a:extLst>
          </p:cNvPr>
          <p:cNvPicPr>
            <a:picLocks noChangeAspect="1"/>
          </p:cNvPicPr>
          <p:nvPr/>
        </p:nvPicPr>
        <p:blipFill rotWithShape="1">
          <a:blip r:embed="rId3"/>
          <a:srcRect l="5512"/>
          <a:stretch/>
        </p:blipFill>
        <p:spPr>
          <a:xfrm>
            <a:off x="10006969" y="6056136"/>
            <a:ext cx="1794076" cy="1052630"/>
          </a:xfrm>
          <a:prstGeom prst="rect">
            <a:avLst/>
          </a:prstGeom>
        </p:spPr>
      </p:pic>
      <p:pic>
        <p:nvPicPr>
          <p:cNvPr id="9" name="Picture 8">
            <a:extLst>
              <a:ext uri="{FF2B5EF4-FFF2-40B4-BE49-F238E27FC236}">
                <a16:creationId xmlns:a16="http://schemas.microsoft.com/office/drawing/2014/main" id="{B291097F-D67E-0D26-569E-621F2489AB40}"/>
              </a:ext>
            </a:extLst>
          </p:cNvPr>
          <p:cNvPicPr>
            <a:picLocks noChangeAspect="1"/>
          </p:cNvPicPr>
          <p:nvPr/>
        </p:nvPicPr>
        <p:blipFill>
          <a:blip r:embed="rId4"/>
          <a:stretch>
            <a:fillRect/>
          </a:stretch>
        </p:blipFill>
        <p:spPr>
          <a:xfrm>
            <a:off x="1424341" y="1355008"/>
            <a:ext cx="3044061" cy="5369648"/>
          </a:xfrm>
          <a:prstGeom prst="rect">
            <a:avLst/>
          </a:prstGeom>
        </p:spPr>
      </p:pic>
      <p:pic>
        <p:nvPicPr>
          <p:cNvPr id="8" name="Picture 7">
            <a:extLst>
              <a:ext uri="{FF2B5EF4-FFF2-40B4-BE49-F238E27FC236}">
                <a16:creationId xmlns:a16="http://schemas.microsoft.com/office/drawing/2014/main" id="{9F02E02B-375E-E79B-EADA-2163210DB8DE}"/>
              </a:ext>
            </a:extLst>
          </p:cNvPr>
          <p:cNvPicPr>
            <a:picLocks noChangeAspect="1"/>
          </p:cNvPicPr>
          <p:nvPr/>
        </p:nvPicPr>
        <p:blipFill>
          <a:blip r:embed="rId5"/>
          <a:stretch>
            <a:fillRect/>
          </a:stretch>
        </p:blipFill>
        <p:spPr>
          <a:xfrm>
            <a:off x="-277459" y="1355008"/>
            <a:ext cx="3403600" cy="4508500"/>
          </a:xfrm>
          <a:prstGeom prst="rect">
            <a:avLst/>
          </a:prstGeom>
        </p:spPr>
      </p:pic>
    </p:spTree>
    <p:extLst>
      <p:ext uri="{BB962C8B-B14F-4D97-AF65-F5344CB8AC3E}">
        <p14:creationId xmlns:p14="http://schemas.microsoft.com/office/powerpoint/2010/main" val="5643352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9A189EA-26A9-6E37-2023-87998B2DF1D7}"/>
              </a:ext>
            </a:extLst>
          </p:cNvPr>
          <p:cNvSpPr/>
          <p:nvPr/>
        </p:nvSpPr>
        <p:spPr>
          <a:xfrm>
            <a:off x="6506903" y="1805651"/>
            <a:ext cx="4766839" cy="345095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Rounded Rectangle 8">
            <a:extLst>
              <a:ext uri="{FF2B5EF4-FFF2-40B4-BE49-F238E27FC236}">
                <a16:creationId xmlns:a16="http://schemas.microsoft.com/office/drawing/2014/main" id="{D80C8E68-78CC-CA7F-6D72-C3F62BD4049D}"/>
              </a:ext>
            </a:extLst>
          </p:cNvPr>
          <p:cNvSpPr/>
          <p:nvPr/>
        </p:nvSpPr>
        <p:spPr>
          <a:xfrm>
            <a:off x="462988" y="1689022"/>
            <a:ext cx="3052190" cy="391312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Title 1">
            <a:extLst>
              <a:ext uri="{FF2B5EF4-FFF2-40B4-BE49-F238E27FC236}">
                <a16:creationId xmlns:a16="http://schemas.microsoft.com/office/drawing/2014/main" id="{C610DD4B-C680-8C44-F34F-ABB02B56D750}"/>
              </a:ext>
            </a:extLst>
          </p:cNvPr>
          <p:cNvSpPr>
            <a:spLocks noGrp="1"/>
          </p:cNvSpPr>
          <p:nvPr>
            <p:ph type="title"/>
          </p:nvPr>
        </p:nvSpPr>
        <p:spPr/>
        <p:txBody>
          <a:bodyPr>
            <a:normAutofit/>
          </a:bodyPr>
          <a:lstStyle/>
          <a:p>
            <a:pPr algn="ctr"/>
            <a:r>
              <a:rPr lang="en-US" sz="3600" dirty="0"/>
              <a:t>Overall Block Diagram</a:t>
            </a:r>
          </a:p>
        </p:txBody>
      </p:sp>
      <p:pic>
        <p:nvPicPr>
          <p:cNvPr id="4" name="Picture 3">
            <a:extLst>
              <a:ext uri="{FF2B5EF4-FFF2-40B4-BE49-F238E27FC236}">
                <a16:creationId xmlns:a16="http://schemas.microsoft.com/office/drawing/2014/main" id="{B8A56CB6-FBE2-0CDC-96D0-C01C6C8802E1}"/>
              </a:ext>
            </a:extLst>
          </p:cNvPr>
          <p:cNvPicPr>
            <a:picLocks noChangeAspect="1"/>
          </p:cNvPicPr>
          <p:nvPr/>
        </p:nvPicPr>
        <p:blipFill>
          <a:blip r:embed="rId2"/>
          <a:stretch>
            <a:fillRect/>
          </a:stretch>
        </p:blipFill>
        <p:spPr>
          <a:xfrm>
            <a:off x="6506903" y="1933823"/>
            <a:ext cx="4589542" cy="3194613"/>
          </a:xfrm>
          <a:prstGeom prst="rect">
            <a:avLst/>
          </a:prstGeom>
        </p:spPr>
      </p:pic>
      <p:pic>
        <p:nvPicPr>
          <p:cNvPr id="5" name="Picture 4">
            <a:extLst>
              <a:ext uri="{FF2B5EF4-FFF2-40B4-BE49-F238E27FC236}">
                <a16:creationId xmlns:a16="http://schemas.microsoft.com/office/drawing/2014/main" id="{F5D05BE2-2C70-CD33-248F-3D29DFE9E527}"/>
              </a:ext>
            </a:extLst>
          </p:cNvPr>
          <p:cNvPicPr>
            <a:picLocks noChangeAspect="1"/>
          </p:cNvPicPr>
          <p:nvPr/>
        </p:nvPicPr>
        <p:blipFill>
          <a:blip r:embed="rId3"/>
          <a:stretch>
            <a:fillRect/>
          </a:stretch>
        </p:blipFill>
        <p:spPr>
          <a:xfrm>
            <a:off x="666849" y="1897245"/>
            <a:ext cx="2384383" cy="3359365"/>
          </a:xfrm>
          <a:prstGeom prst="rect">
            <a:avLst/>
          </a:prstGeom>
        </p:spPr>
      </p:pic>
      <p:sp>
        <p:nvSpPr>
          <p:cNvPr id="6" name="Rounded Rectangle 5">
            <a:extLst>
              <a:ext uri="{FF2B5EF4-FFF2-40B4-BE49-F238E27FC236}">
                <a16:creationId xmlns:a16="http://schemas.microsoft.com/office/drawing/2014/main" id="{7702F1F3-C397-C6A4-F7F9-18D2D8EEBCC3}"/>
              </a:ext>
            </a:extLst>
          </p:cNvPr>
          <p:cNvSpPr/>
          <p:nvPr/>
        </p:nvSpPr>
        <p:spPr>
          <a:xfrm>
            <a:off x="4132162" y="2766349"/>
            <a:ext cx="1851948" cy="120885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7" name="Picture 6">
            <a:extLst>
              <a:ext uri="{FF2B5EF4-FFF2-40B4-BE49-F238E27FC236}">
                <a16:creationId xmlns:a16="http://schemas.microsoft.com/office/drawing/2014/main" id="{19E49B8D-2AC5-BC40-2E3C-4F96575513CA}"/>
              </a:ext>
            </a:extLst>
          </p:cNvPr>
          <p:cNvPicPr>
            <a:picLocks noChangeAspect="1"/>
          </p:cNvPicPr>
          <p:nvPr/>
        </p:nvPicPr>
        <p:blipFill rotWithShape="1">
          <a:blip r:embed="rId4"/>
          <a:srcRect l="5512"/>
          <a:stretch/>
        </p:blipFill>
        <p:spPr>
          <a:xfrm>
            <a:off x="4354685" y="3009417"/>
            <a:ext cx="1398898" cy="820769"/>
          </a:xfrm>
          <a:prstGeom prst="rect">
            <a:avLst/>
          </a:prstGeom>
        </p:spPr>
      </p:pic>
      <p:sp>
        <p:nvSpPr>
          <p:cNvPr id="8" name="TextBox 7">
            <a:extLst>
              <a:ext uri="{FF2B5EF4-FFF2-40B4-BE49-F238E27FC236}">
                <a16:creationId xmlns:a16="http://schemas.microsoft.com/office/drawing/2014/main" id="{F23B637F-899B-E241-4012-85F22F7A313A}"/>
              </a:ext>
            </a:extLst>
          </p:cNvPr>
          <p:cNvSpPr txBox="1"/>
          <p:nvPr/>
        </p:nvSpPr>
        <p:spPr>
          <a:xfrm>
            <a:off x="4313355" y="2367820"/>
            <a:ext cx="1481558"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Gradient Descent</a:t>
            </a:r>
          </a:p>
        </p:txBody>
      </p:sp>
      <p:sp>
        <p:nvSpPr>
          <p:cNvPr id="11" name="Right Arrow 10">
            <a:extLst>
              <a:ext uri="{FF2B5EF4-FFF2-40B4-BE49-F238E27FC236}">
                <a16:creationId xmlns:a16="http://schemas.microsoft.com/office/drawing/2014/main" id="{7844DEF0-F318-1FAB-C83D-DD814FFDED07}"/>
              </a:ext>
            </a:extLst>
          </p:cNvPr>
          <p:cNvSpPr/>
          <p:nvPr/>
        </p:nvSpPr>
        <p:spPr>
          <a:xfrm>
            <a:off x="3515178" y="3419801"/>
            <a:ext cx="616984" cy="111328"/>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ight Arrow 11">
            <a:extLst>
              <a:ext uri="{FF2B5EF4-FFF2-40B4-BE49-F238E27FC236}">
                <a16:creationId xmlns:a16="http://schemas.microsoft.com/office/drawing/2014/main" id="{7CE17DF6-DDA3-1E7E-A165-017943C352BF}"/>
              </a:ext>
            </a:extLst>
          </p:cNvPr>
          <p:cNvSpPr/>
          <p:nvPr/>
        </p:nvSpPr>
        <p:spPr>
          <a:xfrm>
            <a:off x="5984517" y="3465599"/>
            <a:ext cx="1044771" cy="111328"/>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3" name="Picture 12">
            <a:extLst>
              <a:ext uri="{FF2B5EF4-FFF2-40B4-BE49-F238E27FC236}">
                <a16:creationId xmlns:a16="http://schemas.microsoft.com/office/drawing/2014/main" id="{27626D86-D82D-9861-BEEE-B6091919FF16}"/>
              </a:ext>
            </a:extLst>
          </p:cNvPr>
          <p:cNvPicPr>
            <a:picLocks noChangeAspect="1"/>
          </p:cNvPicPr>
          <p:nvPr/>
        </p:nvPicPr>
        <p:blipFill>
          <a:blip r:embed="rId5"/>
          <a:stretch>
            <a:fillRect/>
          </a:stretch>
        </p:blipFill>
        <p:spPr>
          <a:xfrm>
            <a:off x="6506496" y="2905246"/>
            <a:ext cx="522792" cy="523754"/>
          </a:xfrm>
          <a:prstGeom prst="rect">
            <a:avLst/>
          </a:prstGeom>
        </p:spPr>
      </p:pic>
      <p:sp>
        <p:nvSpPr>
          <p:cNvPr id="14" name="TextBox 13">
            <a:extLst>
              <a:ext uri="{FF2B5EF4-FFF2-40B4-BE49-F238E27FC236}">
                <a16:creationId xmlns:a16="http://schemas.microsoft.com/office/drawing/2014/main" id="{A19BD2D2-CA7F-48C2-4516-A077CFB11F5E}"/>
              </a:ext>
            </a:extLst>
          </p:cNvPr>
          <p:cNvSpPr txBox="1"/>
          <p:nvPr/>
        </p:nvSpPr>
        <p:spPr>
          <a:xfrm>
            <a:off x="6169756" y="3135739"/>
            <a:ext cx="796048"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Way Points</a:t>
            </a:r>
          </a:p>
        </p:txBody>
      </p:sp>
      <p:sp>
        <p:nvSpPr>
          <p:cNvPr id="15" name="TextBox 14">
            <a:extLst>
              <a:ext uri="{FF2B5EF4-FFF2-40B4-BE49-F238E27FC236}">
                <a16:creationId xmlns:a16="http://schemas.microsoft.com/office/drawing/2014/main" id="{C521BAFC-BC70-0853-5F8D-D0EFC4F045C0}"/>
              </a:ext>
            </a:extLst>
          </p:cNvPr>
          <p:cNvSpPr txBox="1"/>
          <p:nvPr/>
        </p:nvSpPr>
        <p:spPr>
          <a:xfrm>
            <a:off x="3132544" y="3135738"/>
            <a:ext cx="1052528"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Potential Fields</a:t>
            </a:r>
          </a:p>
        </p:txBody>
      </p:sp>
      <p:sp>
        <p:nvSpPr>
          <p:cNvPr id="37" name="Bent-Up Arrow 36">
            <a:extLst>
              <a:ext uri="{FF2B5EF4-FFF2-40B4-BE49-F238E27FC236}">
                <a16:creationId xmlns:a16="http://schemas.microsoft.com/office/drawing/2014/main" id="{93225EE2-701D-B846-7480-5631BAA294C7}"/>
              </a:ext>
            </a:extLst>
          </p:cNvPr>
          <p:cNvSpPr/>
          <p:nvPr/>
        </p:nvSpPr>
        <p:spPr>
          <a:xfrm flipH="1">
            <a:off x="2270656" y="4348680"/>
            <a:ext cx="7880341" cy="214746"/>
          </a:xfrm>
          <a:prstGeom prst="bentUpArrow">
            <a:avLst>
              <a:gd name="adj1" fmla="val 6522"/>
              <a:gd name="adj2" fmla="val 15217"/>
              <a:gd name="adj3" fmla="val 25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233482458"/>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13A71-18E0-9425-83EA-9F5C102A680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B4D9296-FE49-2F33-3FA8-CF9020696B82}"/>
              </a:ext>
            </a:extLst>
          </p:cNvPr>
          <p:cNvPicPr>
            <a:picLocks noChangeAspect="1"/>
          </p:cNvPicPr>
          <p:nvPr/>
        </p:nvPicPr>
        <p:blipFill>
          <a:blip r:embed="rId2"/>
          <a:stretch>
            <a:fillRect/>
          </a:stretch>
        </p:blipFill>
        <p:spPr>
          <a:xfrm>
            <a:off x="0" y="1384807"/>
            <a:ext cx="12560300" cy="4965013"/>
          </a:xfrm>
          <a:prstGeom prst="rect">
            <a:avLst/>
          </a:prstGeom>
        </p:spPr>
      </p:pic>
      <p:pic>
        <p:nvPicPr>
          <p:cNvPr id="5" name="Picture 4">
            <a:extLst>
              <a:ext uri="{FF2B5EF4-FFF2-40B4-BE49-F238E27FC236}">
                <a16:creationId xmlns:a16="http://schemas.microsoft.com/office/drawing/2014/main" id="{E40C7D01-3F16-D710-4C14-A38B5A8F7286}"/>
              </a:ext>
            </a:extLst>
          </p:cNvPr>
          <p:cNvPicPr>
            <a:picLocks noChangeAspect="1"/>
          </p:cNvPicPr>
          <p:nvPr/>
        </p:nvPicPr>
        <p:blipFill>
          <a:blip r:embed="rId3"/>
          <a:stretch>
            <a:fillRect/>
          </a:stretch>
        </p:blipFill>
        <p:spPr>
          <a:xfrm rot="5400000">
            <a:off x="4108982" y="4360146"/>
            <a:ext cx="367903" cy="792405"/>
          </a:xfrm>
          <a:prstGeom prst="rect">
            <a:avLst/>
          </a:prstGeom>
        </p:spPr>
      </p:pic>
      <p:pic>
        <p:nvPicPr>
          <p:cNvPr id="6" name="Picture 5">
            <a:extLst>
              <a:ext uri="{FF2B5EF4-FFF2-40B4-BE49-F238E27FC236}">
                <a16:creationId xmlns:a16="http://schemas.microsoft.com/office/drawing/2014/main" id="{ED0F5941-D914-B76B-8D70-D188AC1A0DC3}"/>
              </a:ext>
            </a:extLst>
          </p:cNvPr>
          <p:cNvPicPr>
            <a:picLocks noChangeAspect="1"/>
          </p:cNvPicPr>
          <p:nvPr/>
        </p:nvPicPr>
        <p:blipFill>
          <a:blip r:embed="rId3"/>
          <a:stretch>
            <a:fillRect/>
          </a:stretch>
        </p:blipFill>
        <p:spPr>
          <a:xfrm rot="5400000">
            <a:off x="7677682" y="2366246"/>
            <a:ext cx="367903" cy="792405"/>
          </a:xfrm>
          <a:prstGeom prst="rect">
            <a:avLst/>
          </a:prstGeom>
        </p:spPr>
      </p:pic>
    </p:spTree>
    <p:extLst>
      <p:ext uri="{BB962C8B-B14F-4D97-AF65-F5344CB8AC3E}">
        <p14:creationId xmlns:p14="http://schemas.microsoft.com/office/powerpoint/2010/main" val="421171190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Props1.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40AEF2-C38B-4BDD-ADE4-02196A952CDB}">
  <ds:schemaRefs>
    <ds:schemaRef ds:uri="http://schemas.microsoft.com/sharepoint/v3/contenttype/forms"/>
  </ds:schemaRefs>
</ds:datastoreItem>
</file>

<file path=customXml/itemProps3.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docProps/app.xml><?xml version="1.0" encoding="utf-8"?>
<Properties xmlns="http://schemas.openxmlformats.org/officeDocument/2006/extended-properties" xmlns:vt="http://schemas.openxmlformats.org/officeDocument/2006/docPropsVTypes">
  <TotalTime>70846</TotalTime>
  <Words>4851</Words>
  <Application>Microsoft Macintosh PowerPoint</Application>
  <PresentationFormat>Widescreen</PresentationFormat>
  <Paragraphs>540</Paragraphs>
  <Slides>71</Slides>
  <Notes>1</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71</vt:i4>
      </vt:variant>
    </vt:vector>
  </HeadingPairs>
  <TitlesOfParts>
    <vt:vector size="94" baseType="lpstr">
      <vt:lpstr>AdvPS8E82</vt:lpstr>
      <vt:lpstr>AdvTimes</vt:lpstr>
      <vt:lpstr>Arial</vt:lpstr>
      <vt:lpstr>Calibri</vt:lpstr>
      <vt:lpstr>Calibri Light</vt:lpstr>
      <vt:lpstr>Cambria Math</vt:lpstr>
      <vt:lpstr>ElsevierGulliver</vt:lpstr>
      <vt:lpstr>Menlo</vt:lpstr>
      <vt:lpstr>NimbusRomNo9L</vt:lpstr>
      <vt:lpstr>Open Sans</vt:lpstr>
      <vt:lpstr>Playfair Display</vt:lpstr>
      <vt:lpstr>Poppins</vt:lpstr>
      <vt:lpstr>Söhne</vt:lpstr>
      <vt:lpstr>system-ui</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Equations for APF (Implementation)</vt:lpstr>
      <vt:lpstr>Tasks</vt:lpstr>
      <vt:lpstr>Rule based Lane change planner</vt:lpstr>
      <vt:lpstr>PowerPoint Presentation</vt:lpstr>
      <vt:lpstr>PowerPoint Presentation</vt:lpstr>
      <vt:lpstr>PowerPoint Presentation</vt:lpstr>
      <vt:lpstr>Trajectory Tracking and Control </vt:lpstr>
      <vt:lpstr>PowerPoint Presentation</vt:lpstr>
      <vt:lpstr>PowerPoint Presentation</vt:lpstr>
      <vt:lpstr>Tasks</vt:lpstr>
      <vt:lpstr>PowerPoint Presentation</vt:lpstr>
      <vt:lpstr>APF equations</vt:lpstr>
      <vt:lpstr>Gradient descent algorithm </vt:lpstr>
      <vt:lpstr>PowerPoint Presentation</vt:lpstr>
      <vt:lpstr>High centerline potential </vt:lpstr>
      <vt:lpstr>Improved centerline potential but obstacle potential need to be improved</vt:lpstr>
      <vt:lpstr>Improved obstacle potential but still lane change path is not smooth</vt:lpstr>
      <vt:lpstr>PowerPoint Presentation</vt:lpstr>
      <vt:lpstr>Lane changes with two obstacles</vt:lpstr>
      <vt:lpstr>PowerPoint Presentation</vt:lpstr>
      <vt:lpstr>PowerPoint Presentation</vt:lpstr>
      <vt:lpstr>PowerPoint Presentation</vt:lpstr>
      <vt:lpstr>Pure pursuit controller and 3DOF dual track for tracking</vt:lpstr>
      <vt:lpstr>Vehicle Tracking for double lane change.</vt:lpstr>
      <vt:lpstr>PowerPoint Presentation</vt:lpstr>
      <vt:lpstr>PowerPoint Presentation</vt:lpstr>
      <vt:lpstr>PowerPoint Presentation</vt:lpstr>
      <vt:lpstr>Overall Block Diagram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106</cp:revision>
  <dcterms:modified xsi:type="dcterms:W3CDTF">2023-03-29T17:33:02Z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